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9"/>
  </p:notesMasterIdLst>
  <p:sldIdLst>
    <p:sldId id="256" r:id="rId2"/>
    <p:sldId id="257" r:id="rId3"/>
    <p:sldId id="258" r:id="rId4"/>
    <p:sldId id="259" r:id="rId5"/>
    <p:sldId id="260" r:id="rId6"/>
    <p:sldId id="287" r:id="rId7"/>
    <p:sldId id="285" r:id="rId8"/>
    <p:sldId id="288" r:id="rId9"/>
    <p:sldId id="289" r:id="rId10"/>
    <p:sldId id="290" r:id="rId11"/>
    <p:sldId id="292" r:id="rId12"/>
    <p:sldId id="293" r:id="rId13"/>
    <p:sldId id="291" r:id="rId14"/>
    <p:sldId id="263" r:id="rId15"/>
    <p:sldId id="294" r:id="rId16"/>
    <p:sldId id="295" r:id="rId17"/>
    <p:sldId id="296" r:id="rId18"/>
    <p:sldId id="266" r:id="rId19"/>
    <p:sldId id="265" r:id="rId20"/>
    <p:sldId id="262"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9F92308-11FF-48E8-8484-38783F46644C}">
  <a:tblStyle styleId="{39F92308-11FF-48E8-8484-38783F46644C}" styleName="Table_0">
    <a:wholeTbl>
      <a:tcTxStyle>
        <a:font>
          <a:latin typeface="Arial"/>
          <a:ea typeface="Arial"/>
          <a:cs typeface="Arial"/>
        </a:font>
        <a:srgbClr val="000000"/>
      </a:tcTxStyle>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000"/>
    <p:restoredTop sz="94686"/>
  </p:normalViewPr>
  <p:slideViewPr>
    <p:cSldViewPr snapToGrid="0" snapToObjects="1">
      <p:cViewPr>
        <p:scale>
          <a:sx n="111" d="100"/>
          <a:sy n="111" d="100"/>
        </p:scale>
        <p:origin x="240" y="7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a:endParaRPr/>
          </a:p>
        </p:txBody>
      </p:sp>
    </p:spTree>
    <p:extLst>
      <p:ext uri="{BB962C8B-B14F-4D97-AF65-F5344CB8AC3E}">
        <p14:creationId xmlns:p14="http://schemas.microsoft.com/office/powerpoint/2010/main" val="9996766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8242664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211285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869983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4610432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34231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8914028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4170149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2107427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Shape 2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5" name="Shape 28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800160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Shape 5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2" name="Shape 58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719574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Shape 48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3" name="Shape 48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4502000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296049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Shape 21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Shape 21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5274324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Shape 59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1" name="Shape 59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491958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Shape 59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0" name="Shape 60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542535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Shape 60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0" name="Shape 61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3070376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Shape 617"/>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18" name="Shape 61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7708693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Shape 627"/>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28" name="Shape 62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2314827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Shape 63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9" name="Shape 63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4376777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Shape 648"/>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9" name="Shape 64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7110284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Shape 655"/>
          <p:cNvSpPr>
            <a:spLocks noGrp="1" noRot="1" noChangeAspect="1"/>
          </p:cNvSpPr>
          <p:nvPr>
            <p:ph type="sldImg" idx="2"/>
          </p:nvPr>
        </p:nvSpPr>
        <p:spPr>
          <a:xfrm>
            <a:off x="381188"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6" name="Shape 65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3022304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Shape 66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6" name="Shape 66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7878101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5010671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Shape 67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76" name="Shape 67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4888602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Shape 68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4" name="Shape 68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7946324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Shape 69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94" name="Shape 69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867864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Shape 70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6" name="Shape 70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84637453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Shape 71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4" name="Shape 71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8780601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Shape 73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2" name="Shape 73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497222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Shape 74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44" name="Shape 74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3104481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Shape 75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54" name="Shape 75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4643625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Shape 14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0" name="Shape 15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945037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2488181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8202591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617250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958498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2" name="Shape 1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buNone/>
            </a:pPr>
            <a:endParaRPr/>
          </a:p>
        </p:txBody>
      </p:sp>
    </p:spTree>
    <p:extLst>
      <p:ext uri="{BB962C8B-B14F-4D97-AF65-F5344CB8AC3E}">
        <p14:creationId xmlns:p14="http://schemas.microsoft.com/office/powerpoint/2010/main" val="1175986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3030"/>
            </a:schemeClr>
          </a:solidFill>
          <a:ln>
            <a:noFill/>
          </a:ln>
        </p:spPr>
        <p:txBody>
          <a:bodyPr wrap="square" lIns="91425" tIns="91425" rIns="91425" bIns="91425" anchor="ctr" anchorCtr="0">
            <a:noAutofit/>
          </a:bodyPr>
          <a:lstStyle/>
          <a:p>
            <a:pPr marL="0" lvl="0" indent="0">
              <a:spcBef>
                <a:spcPts val="0"/>
              </a:spcBef>
              <a:buNone/>
            </a:pP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303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3" name="Shape 13"/>
            <p:cNvSpPr/>
            <p:nvPr/>
          </p:nvSpPr>
          <p:spPr>
            <a:xfrm rot="-5400000">
              <a:off x="150" y="1145825"/>
              <a:ext cx="3996600" cy="3996900"/>
            </a:xfrm>
            <a:prstGeom prst="diagStripe">
              <a:avLst>
                <a:gd name="adj" fmla="val 58774"/>
              </a:avLst>
            </a:prstGeom>
            <a:solidFill>
              <a:schemeClr val="lt1">
                <a:alpha val="303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buNone/>
              </a:pPr>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sp>
        <p:nvSpPr>
          <p:cNvPr id="16" name="Shape 16"/>
          <p:cNvSpPr txBox="1">
            <a:spLocks noGrp="1"/>
          </p:cNvSpPr>
          <p:nvPr>
            <p:ph type="ctrTitle"/>
          </p:nvPr>
        </p:nvSpPr>
        <p:spPr>
          <a:xfrm>
            <a:off x="3537150" y="1578400"/>
            <a:ext cx="5017500" cy="1578900"/>
          </a:xfrm>
          <a:prstGeom prst="rect">
            <a:avLst/>
          </a:prstGeom>
        </p:spPr>
        <p:txBody>
          <a:bodyPr wrap="square" lIns="91425" tIns="91425" rIns="91425" bIns="91425" anchor="t" anchorCtr="0"/>
          <a:lstStyle>
            <a:lvl1pPr lvl="0">
              <a:spcBef>
                <a:spcPts val="0"/>
              </a:spcBef>
              <a:buSzPts val="4000"/>
              <a:buNone/>
              <a:defRPr sz="4000"/>
            </a:lvl1pPr>
            <a:lvl2pPr lvl="1">
              <a:spcBef>
                <a:spcPts val="0"/>
              </a:spcBef>
              <a:buSzPts val="4000"/>
              <a:buNone/>
              <a:defRPr sz="4000"/>
            </a:lvl2pPr>
            <a:lvl3pPr lvl="2">
              <a:spcBef>
                <a:spcPts val="0"/>
              </a:spcBef>
              <a:buSzPts val="4000"/>
              <a:buNone/>
              <a:defRPr sz="4000"/>
            </a:lvl3pPr>
            <a:lvl4pPr lvl="3">
              <a:spcBef>
                <a:spcPts val="0"/>
              </a:spcBef>
              <a:buSzPts val="4000"/>
              <a:buNone/>
              <a:defRPr sz="4000"/>
            </a:lvl4pPr>
            <a:lvl5pPr lvl="4">
              <a:spcBef>
                <a:spcPts val="0"/>
              </a:spcBef>
              <a:buSzPts val="4000"/>
              <a:buNone/>
              <a:defRPr sz="4000"/>
            </a:lvl5pPr>
            <a:lvl6pPr lvl="5">
              <a:spcBef>
                <a:spcPts val="0"/>
              </a:spcBef>
              <a:buSzPts val="4000"/>
              <a:buNone/>
              <a:defRPr sz="4000"/>
            </a:lvl6pPr>
            <a:lvl7pPr lvl="6">
              <a:spcBef>
                <a:spcPts val="0"/>
              </a:spcBef>
              <a:buSzPts val="4000"/>
              <a:buNone/>
              <a:defRPr sz="4000"/>
            </a:lvl7pPr>
            <a:lvl8pPr lvl="7">
              <a:spcBef>
                <a:spcPts val="0"/>
              </a:spcBef>
              <a:buSzPts val="4000"/>
              <a:buNone/>
              <a:defRPr sz="4000"/>
            </a:lvl8pPr>
            <a:lvl9pPr lvl="8">
              <a:spcBef>
                <a:spcPts val="0"/>
              </a:spcBef>
              <a:buSzPts val="4000"/>
              <a:buNone/>
              <a:defRPr sz="4000"/>
            </a:lvl9pPr>
          </a:lstStyle>
          <a:p>
            <a:endParaRPr/>
          </a:p>
        </p:txBody>
      </p:sp>
      <p:sp>
        <p:nvSpPr>
          <p:cNvPr id="17" name="Shape 17"/>
          <p:cNvSpPr txBox="1">
            <a:spLocks noGrp="1"/>
          </p:cNvSpPr>
          <p:nvPr>
            <p:ph type="subTitle" idx="1"/>
          </p:nvPr>
        </p:nvSpPr>
        <p:spPr>
          <a:xfrm>
            <a:off x="5083950" y="3924925"/>
            <a:ext cx="3470700" cy="506100"/>
          </a:xfrm>
          <a:prstGeom prst="rect">
            <a:avLst/>
          </a:prstGeom>
        </p:spPr>
        <p:txBody>
          <a:bodyPr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Shape 18"/>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08" name="Shape 108"/>
            <p:cNvSpPr/>
            <p:nvPr/>
          </p:nvSpPr>
          <p:spPr>
            <a:xfrm rot="5400000">
              <a:off x="4841125" y="5700"/>
              <a:ext cx="4298100" cy="4286700"/>
            </a:xfrm>
            <a:prstGeom prst="diagStripe">
              <a:avLst>
                <a:gd name="adj" fmla="val 0"/>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0" name="Shape 110"/>
            <p:cNvSpPr/>
            <p:nvPr/>
          </p:nvSpPr>
          <p:spPr>
            <a:xfrm flipH="1">
              <a:off x="5849857" y="1443956"/>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2" name="Shape 112"/>
            <p:cNvSpPr/>
            <p:nvPr/>
          </p:nvSpPr>
          <p:spPr>
            <a:xfrm flipH="1">
              <a:off x="6222115" y="267695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6" name="Shape 116"/>
            <p:cNvSpPr/>
            <p:nvPr/>
          </p:nvSpPr>
          <p:spPr>
            <a:xfrm flipH="1">
              <a:off x="7965266" y="269296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7" name="Shape 117"/>
            <p:cNvSpPr/>
            <p:nvPr/>
          </p:nvSpPr>
          <p:spPr>
            <a:xfrm flipH="1">
              <a:off x="8145082" y="330875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19" name="Shape 119"/>
            <p:cNvSpPr/>
            <p:nvPr/>
          </p:nvSpPr>
          <p:spPr>
            <a:xfrm flipH="1">
              <a:off x="7276649" y="3302502"/>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buNone/>
              </a:pPr>
              <a:endParaRPr/>
            </a:p>
          </p:txBody>
        </p:sp>
        <p:sp>
          <p:nvSpPr>
            <p:cNvPr id="121" name="Shape 121"/>
            <p:cNvSpPr/>
            <p:nvPr/>
          </p:nvSpPr>
          <p:spPr>
            <a:xfrm flipH="1">
              <a:off x="7462448" y="3918294"/>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23" name="Shape 123"/>
            <p:cNvSpPr/>
            <p:nvPr/>
          </p:nvSpPr>
          <p:spPr>
            <a:xfrm flipH="1">
              <a:off x="8334533" y="3925960"/>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125" name="Shape 125"/>
          <p:cNvSpPr txBox="1">
            <a:spLocks noGrp="1"/>
          </p:cNvSpPr>
          <p:nvPr>
            <p:ph type="title"/>
          </p:nvPr>
        </p:nvSpPr>
        <p:spPr>
          <a:xfrm>
            <a:off x="823850" y="1284675"/>
            <a:ext cx="4776000" cy="1300800"/>
          </a:xfrm>
          <a:prstGeom prst="rect">
            <a:avLst/>
          </a:prstGeom>
        </p:spPr>
        <p:txBody>
          <a:bodyPr wrap="square" lIns="91425" tIns="91425" rIns="91425" bIns="91425" anchor="t" anchorCtr="0"/>
          <a:lstStyle>
            <a:lvl1pPr lvl="0">
              <a:spcBef>
                <a:spcPts val="0"/>
              </a:spcBef>
              <a:buSzPts val="8000"/>
              <a:buNone/>
              <a:defRPr sz="8000"/>
            </a:lvl1pPr>
            <a:lvl2pPr lvl="1">
              <a:spcBef>
                <a:spcPts val="0"/>
              </a:spcBef>
              <a:buSzPts val="8000"/>
              <a:buNone/>
              <a:defRPr sz="8000"/>
            </a:lvl2pPr>
            <a:lvl3pPr lvl="2">
              <a:spcBef>
                <a:spcPts val="0"/>
              </a:spcBef>
              <a:buSzPts val="8000"/>
              <a:buNone/>
              <a:defRPr sz="8000"/>
            </a:lvl3pPr>
            <a:lvl4pPr lvl="3">
              <a:spcBef>
                <a:spcPts val="0"/>
              </a:spcBef>
              <a:buSzPts val="8000"/>
              <a:buNone/>
              <a:defRPr sz="8000"/>
            </a:lvl4pPr>
            <a:lvl5pPr lvl="4">
              <a:spcBef>
                <a:spcPts val="0"/>
              </a:spcBef>
              <a:buSzPts val="8000"/>
              <a:buNone/>
              <a:defRPr sz="8000"/>
            </a:lvl5pPr>
            <a:lvl6pPr lvl="5">
              <a:spcBef>
                <a:spcPts val="0"/>
              </a:spcBef>
              <a:buSzPts val="8000"/>
              <a:buNone/>
              <a:defRPr sz="8000"/>
            </a:lvl6pPr>
            <a:lvl7pPr lvl="6">
              <a:spcBef>
                <a:spcPts val="0"/>
              </a:spcBef>
              <a:buSzPts val="8000"/>
              <a:buNone/>
              <a:defRPr sz="8000"/>
            </a:lvl7pPr>
            <a:lvl8pPr lvl="7">
              <a:spcBef>
                <a:spcPts val="0"/>
              </a:spcBef>
              <a:buSzPts val="8000"/>
              <a:buNone/>
              <a:defRPr sz="8000"/>
            </a:lvl8pPr>
            <a:lvl9pPr lvl="8">
              <a:spcBef>
                <a:spcPts val="0"/>
              </a:spcBef>
              <a:buSzPts val="8000"/>
              <a:buNone/>
              <a:defRPr sz="8000"/>
            </a:lvl9pPr>
          </a:lstStyle>
          <a:p>
            <a:endParaRPr/>
          </a:p>
        </p:txBody>
      </p:sp>
      <p:sp>
        <p:nvSpPr>
          <p:cNvPr id="126" name="Shape 126"/>
          <p:cNvSpPr txBox="1">
            <a:spLocks noGrp="1"/>
          </p:cNvSpPr>
          <p:nvPr>
            <p:ph type="body" idx="1"/>
          </p:nvPr>
        </p:nvSpPr>
        <p:spPr>
          <a:xfrm>
            <a:off x="823850" y="2643124"/>
            <a:ext cx="4776000" cy="12189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127" name="Shape 12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name="adj" fmla="val 49469"/>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2" name="Shape 22"/>
            <p:cNvSpPr/>
            <p:nvPr/>
          </p:nvSpPr>
          <p:spPr>
            <a:xfrm rot="5400000">
              <a:off x="4841125" y="5700"/>
              <a:ext cx="4298100" cy="4286700"/>
            </a:xfrm>
            <a:prstGeom prst="diagStripe">
              <a:avLst>
                <a:gd name="adj" fmla="val 0"/>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3" name="Shape 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4" name="Shape 24"/>
            <p:cNvSpPr/>
            <p:nvPr/>
          </p:nvSpPr>
          <p:spPr>
            <a:xfrm flipH="1">
              <a:off x="5849857" y="1443956"/>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5" name="Shape 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6" name="Shape 26"/>
            <p:cNvSpPr/>
            <p:nvPr/>
          </p:nvSpPr>
          <p:spPr>
            <a:xfrm flipH="1">
              <a:off x="6222115" y="267695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7" name="Shape 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28" name="Shape 28"/>
            <p:cNvSpPr/>
            <p:nvPr/>
          </p:nvSpPr>
          <p:spPr>
            <a:xfrm flipH="1">
              <a:off x="6908099" y="2069505"/>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sp>
          <p:nvSpPr>
            <p:cNvPr id="29" name="Shape 29"/>
            <p:cNvSpPr/>
            <p:nvPr/>
          </p:nvSpPr>
          <p:spPr>
            <a:xfrm rot="-5400000">
              <a:off x="6861141" y="2477810"/>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0" name="Shape 30"/>
            <p:cNvSpPr/>
            <p:nvPr/>
          </p:nvSpPr>
          <p:spPr>
            <a:xfrm flipH="1">
              <a:off x="7965266" y="269296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1" name="Shape 31"/>
            <p:cNvSpPr/>
            <p:nvPr/>
          </p:nvSpPr>
          <p:spPr>
            <a:xfrm flipH="1">
              <a:off x="8145082" y="330875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2" name="Shape 32"/>
            <p:cNvSpPr/>
            <p:nvPr/>
          </p:nvSpPr>
          <p:spPr>
            <a:xfrm rot="-5400000">
              <a:off x="7047599" y="309501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3" name="Shape 33"/>
            <p:cNvSpPr/>
            <p:nvPr/>
          </p:nvSpPr>
          <p:spPr>
            <a:xfrm flipH="1">
              <a:off x="7276649" y="3302502"/>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4" name="Shape 34"/>
            <p:cNvSpPr/>
            <p:nvPr/>
          </p:nvSpPr>
          <p:spPr>
            <a:xfrm rot="-5400000">
              <a:off x="7227414" y="3710807"/>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buNone/>
              </a:pPr>
              <a:endParaRPr/>
            </a:p>
          </p:txBody>
        </p:sp>
        <p:sp>
          <p:nvSpPr>
            <p:cNvPr id="35" name="Shape 35"/>
            <p:cNvSpPr/>
            <p:nvPr/>
          </p:nvSpPr>
          <p:spPr>
            <a:xfrm flipH="1">
              <a:off x="7462448" y="3918294"/>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6" name="Shape 36"/>
            <p:cNvSpPr/>
            <p:nvPr/>
          </p:nvSpPr>
          <p:spPr>
            <a:xfrm rot="-5400000">
              <a:off x="8102491" y="371847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7" name="Shape 37"/>
            <p:cNvSpPr/>
            <p:nvPr/>
          </p:nvSpPr>
          <p:spPr>
            <a:xfrm flipH="1">
              <a:off x="8334533" y="3925960"/>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38" name="Shape 38"/>
            <p:cNvSpPr/>
            <p:nvPr/>
          </p:nvSpPr>
          <p:spPr>
            <a:xfrm rot="-5400000">
              <a:off x="8288290" y="433426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39" name="Shape 39"/>
          <p:cNvSpPr txBox="1">
            <a:spLocks noGrp="1"/>
          </p:cNvSpPr>
          <p:nvPr>
            <p:ph type="title"/>
          </p:nvPr>
        </p:nvSpPr>
        <p:spPr>
          <a:xfrm>
            <a:off x="823850" y="2053000"/>
            <a:ext cx="4587000" cy="1148700"/>
          </a:xfrm>
          <a:prstGeom prst="rect">
            <a:avLst/>
          </a:prstGeom>
        </p:spPr>
        <p:txBody>
          <a:bodyPr wrap="square" lIns="91425" tIns="91425" rIns="91425" bIns="91425" anchor="ctr"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buNone/>
              </a:pPr>
              <a:endParaRPr/>
            </a:p>
          </p:txBody>
        </p:sp>
        <p:sp>
          <p:nvSpPr>
            <p:cNvPr id="44" name="Shape 44"/>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sp>
        <p:nvSpPr>
          <p:cNvPr id="45" name="Shape 45"/>
          <p:cNvSpPr txBox="1">
            <a:spLocks noGrp="1"/>
          </p:cNvSpPr>
          <p:nvPr>
            <p:ph type="title"/>
          </p:nvPr>
        </p:nvSpPr>
        <p:spPr>
          <a:xfrm>
            <a:off x="1297500" y="393750"/>
            <a:ext cx="7038900" cy="914100"/>
          </a:xfrm>
          <a:prstGeom prst="rect">
            <a:avLst/>
          </a:prstGeom>
        </p:spPr>
        <p:txBody>
          <a:bodyPr wrap="square" lIns="91425" tIns="91425" rIns="91425" bIns="91425" anchor="t" anchorCtr="0"/>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a:endParaRPr/>
          </a:p>
        </p:txBody>
      </p:sp>
      <p:sp>
        <p:nvSpPr>
          <p:cNvPr id="46" name="Shape 46"/>
          <p:cNvSpPr txBox="1">
            <a:spLocks noGrp="1"/>
          </p:cNvSpPr>
          <p:nvPr>
            <p:ph type="body" idx="1"/>
          </p:nvPr>
        </p:nvSpPr>
        <p:spPr>
          <a:xfrm>
            <a:off x="1297500" y="1567550"/>
            <a:ext cx="7038900" cy="29112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buNone/>
              </a:pPr>
              <a:endParaRPr/>
            </a:p>
          </p:txBody>
        </p:sp>
        <p:sp>
          <p:nvSpPr>
            <p:cNvPr id="51" name="Shape 51"/>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sp>
        <p:nvSpPr>
          <p:cNvPr id="52" name="Shape 52"/>
          <p:cNvSpPr txBox="1">
            <a:spLocks noGrp="1"/>
          </p:cNvSpPr>
          <p:nvPr>
            <p:ph type="title"/>
          </p:nvPr>
        </p:nvSpPr>
        <p:spPr>
          <a:xfrm>
            <a:off x="1297500" y="393750"/>
            <a:ext cx="7038900" cy="914100"/>
          </a:xfrm>
          <a:prstGeom prst="rect">
            <a:avLst/>
          </a:prstGeom>
        </p:spPr>
        <p:txBody>
          <a:bodyPr wrap="square" lIns="91425" tIns="91425" rIns="91425" bIns="91425" anchor="t" anchorCtr="0"/>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a:endParaRPr/>
          </a:p>
        </p:txBody>
      </p:sp>
      <p:sp>
        <p:nvSpPr>
          <p:cNvPr id="53" name="Shape 53"/>
          <p:cNvSpPr txBox="1">
            <a:spLocks noGrp="1"/>
          </p:cNvSpPr>
          <p:nvPr>
            <p:ph type="body" idx="1"/>
          </p:nvPr>
        </p:nvSpPr>
        <p:spPr>
          <a:xfrm>
            <a:off x="1297500" y="1567550"/>
            <a:ext cx="3403200" cy="29112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54" name="Shape 54"/>
          <p:cNvSpPr txBox="1">
            <a:spLocks noGrp="1"/>
          </p:cNvSpPr>
          <p:nvPr>
            <p:ph type="body" idx="2"/>
          </p:nvPr>
        </p:nvSpPr>
        <p:spPr>
          <a:xfrm>
            <a:off x="4933221" y="1567550"/>
            <a:ext cx="3403200" cy="29112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55" name="Shape 5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buNone/>
              </a:pPr>
              <a:endParaRPr/>
            </a:p>
          </p:txBody>
        </p:sp>
        <p:sp>
          <p:nvSpPr>
            <p:cNvPr id="59" name="Shape 59"/>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sp>
        <p:nvSpPr>
          <p:cNvPr id="60" name="Shape 60"/>
          <p:cNvSpPr txBox="1">
            <a:spLocks noGrp="1"/>
          </p:cNvSpPr>
          <p:nvPr>
            <p:ph type="title"/>
          </p:nvPr>
        </p:nvSpPr>
        <p:spPr>
          <a:xfrm>
            <a:off x="1297500" y="393750"/>
            <a:ext cx="7038900" cy="914100"/>
          </a:xfrm>
          <a:prstGeom prst="rect">
            <a:avLst/>
          </a:prstGeom>
        </p:spPr>
        <p:txBody>
          <a:bodyPr wrap="square" lIns="91425" tIns="91425" rIns="91425" bIns="91425" anchor="t" anchorCtr="0"/>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a:endParaRPr/>
          </a:p>
        </p:txBody>
      </p:sp>
      <p:sp>
        <p:nvSpPr>
          <p:cNvPr id="61" name="Shape 6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buNone/>
              </a:pPr>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sp>
        <p:nvSpPr>
          <p:cNvPr id="66" name="Shape 66"/>
          <p:cNvSpPr txBox="1">
            <a:spLocks noGrp="1"/>
          </p:cNvSpPr>
          <p:nvPr>
            <p:ph type="title"/>
          </p:nvPr>
        </p:nvSpPr>
        <p:spPr>
          <a:xfrm>
            <a:off x="1297500" y="393750"/>
            <a:ext cx="3798900" cy="1493100"/>
          </a:xfrm>
          <a:prstGeom prst="rect">
            <a:avLst/>
          </a:prstGeom>
        </p:spPr>
        <p:txBody>
          <a:bodyPr wrap="square" lIns="91425" tIns="91425" rIns="91425" bIns="91425" anchor="t" anchorCtr="0"/>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a:endParaRPr/>
          </a:p>
        </p:txBody>
      </p:sp>
      <p:sp>
        <p:nvSpPr>
          <p:cNvPr id="67" name="Shape 67"/>
          <p:cNvSpPr txBox="1">
            <a:spLocks noGrp="1"/>
          </p:cNvSpPr>
          <p:nvPr>
            <p:ph type="body" idx="1"/>
          </p:nvPr>
        </p:nvSpPr>
        <p:spPr>
          <a:xfrm>
            <a:off x="1297500" y="1972550"/>
            <a:ext cx="3798900" cy="24159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68" name="Shape 68"/>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2" name="Shape 72"/>
            <p:cNvSpPr/>
            <p:nvPr/>
          </p:nvSpPr>
          <p:spPr>
            <a:xfrm rot="5400000">
              <a:off x="4840825" y="6000"/>
              <a:ext cx="4298700" cy="4286700"/>
            </a:xfrm>
            <a:prstGeom prst="diagStripe">
              <a:avLst>
                <a:gd name="adj" fmla="val 0"/>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3" name="Shape 73"/>
            <p:cNvSpPr/>
            <p:nvPr/>
          </p:nvSpPr>
          <p:spPr>
            <a:xfrm rot="-5400000">
              <a:off x="5618399" y="1236641"/>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4" name="Shape 74"/>
            <p:cNvSpPr/>
            <p:nvPr/>
          </p:nvSpPr>
          <p:spPr>
            <a:xfrm flipH="1">
              <a:off x="5849857" y="144407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5" name="Shape 75"/>
            <p:cNvSpPr/>
            <p:nvPr/>
          </p:nvSpPr>
          <p:spPr>
            <a:xfrm rot="-5400000">
              <a:off x="5987081" y="246974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6" name="Shape 76"/>
            <p:cNvSpPr/>
            <p:nvPr/>
          </p:nvSpPr>
          <p:spPr>
            <a:xfrm flipH="1">
              <a:off x="6222115" y="2677179"/>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7" name="Shape 77"/>
            <p:cNvSpPr/>
            <p:nvPr/>
          </p:nvSpPr>
          <p:spPr>
            <a:xfrm rot="-5400000">
              <a:off x="6675341" y="1862244"/>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sp>
          <p:nvSpPr>
            <p:cNvPr id="79" name="Shape 79"/>
            <p:cNvSpPr/>
            <p:nvPr/>
          </p:nvSpPr>
          <p:spPr>
            <a:xfrm rot="-5400000">
              <a:off x="6861141" y="247808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0" name="Shape 80"/>
            <p:cNvSpPr/>
            <p:nvPr/>
          </p:nvSpPr>
          <p:spPr>
            <a:xfrm flipH="1">
              <a:off x="7965266" y="2693191"/>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1" name="Shape 81"/>
            <p:cNvSpPr/>
            <p:nvPr/>
          </p:nvSpPr>
          <p:spPr>
            <a:xfrm flipH="1">
              <a:off x="8145082" y="3309036"/>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2" name="Shape 82"/>
            <p:cNvSpPr/>
            <p:nvPr/>
          </p:nvSpPr>
          <p:spPr>
            <a:xfrm rot="-5400000">
              <a:off x="7047599" y="309534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3" name="Shape 83"/>
            <p:cNvSpPr/>
            <p:nvPr/>
          </p:nvSpPr>
          <p:spPr>
            <a:xfrm flipH="1">
              <a:off x="7276649" y="3302781"/>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buNone/>
              </a:pPr>
              <a:endParaRPr/>
            </a:p>
          </p:txBody>
        </p:sp>
        <p:sp>
          <p:nvSpPr>
            <p:cNvPr id="85" name="Shape 85"/>
            <p:cNvSpPr/>
            <p:nvPr/>
          </p:nvSpPr>
          <p:spPr>
            <a:xfrm flipH="1">
              <a:off x="7462448" y="391862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6" name="Shape 86"/>
            <p:cNvSpPr/>
            <p:nvPr/>
          </p:nvSpPr>
          <p:spPr>
            <a:xfrm rot="-5400000">
              <a:off x="8102491" y="3718856"/>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7" name="Shape 87"/>
            <p:cNvSpPr/>
            <p:nvPr/>
          </p:nvSpPr>
          <p:spPr>
            <a:xfrm flipH="1">
              <a:off x="8334533" y="3926292"/>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88" name="Shape 88"/>
            <p:cNvSpPr/>
            <p:nvPr/>
          </p:nvSpPr>
          <p:spPr>
            <a:xfrm rot="-5400000">
              <a:off x="8288290" y="4334700"/>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89" name="Shape 89"/>
          <p:cNvSpPr txBox="1">
            <a:spLocks noGrp="1"/>
          </p:cNvSpPr>
          <p:nvPr>
            <p:ph type="title"/>
          </p:nvPr>
        </p:nvSpPr>
        <p:spPr>
          <a:xfrm>
            <a:off x="823850" y="866775"/>
            <a:ext cx="4587000" cy="3521100"/>
          </a:xfrm>
          <a:prstGeom prst="rect">
            <a:avLst/>
          </a:prstGeom>
        </p:spPr>
        <p:txBody>
          <a:bodyPr wrap="square" lIns="91425" tIns="91425" rIns="91425" bIns="91425" anchor="ctr" anchorCtr="0"/>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a:endParaRPr/>
          </a:p>
        </p:txBody>
      </p:sp>
      <p:sp>
        <p:nvSpPr>
          <p:cNvPr id="90" name="Shape 9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buNone/>
              </a:pPr>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buNone/>
              </a:pPr>
              <a:endParaRPr/>
            </a:p>
          </p:txBody>
        </p:sp>
      </p:grpSp>
      <p:sp>
        <p:nvSpPr>
          <p:cNvPr id="95" name="Shape 95"/>
          <p:cNvSpPr txBox="1">
            <a:spLocks noGrp="1"/>
          </p:cNvSpPr>
          <p:nvPr>
            <p:ph type="title"/>
          </p:nvPr>
        </p:nvSpPr>
        <p:spPr>
          <a:xfrm>
            <a:off x="1297500" y="1658325"/>
            <a:ext cx="3036300" cy="1751700"/>
          </a:xfrm>
          <a:prstGeom prst="rect">
            <a:avLst/>
          </a:prstGeom>
        </p:spPr>
        <p:txBody>
          <a:bodyPr wrap="square" lIns="91425" tIns="91425" rIns="91425" bIns="91425" anchor="t" anchorCtr="0"/>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a:endParaRPr/>
          </a:p>
        </p:txBody>
      </p:sp>
      <p:sp>
        <p:nvSpPr>
          <p:cNvPr id="96" name="Shape 96"/>
          <p:cNvSpPr txBox="1">
            <a:spLocks noGrp="1"/>
          </p:cNvSpPr>
          <p:nvPr>
            <p:ph type="subTitle" idx="1"/>
          </p:nvPr>
        </p:nvSpPr>
        <p:spPr>
          <a:xfrm>
            <a:off x="1297500" y="3538000"/>
            <a:ext cx="3036300" cy="506100"/>
          </a:xfrm>
          <a:prstGeom prst="rect">
            <a:avLst/>
          </a:prstGeom>
        </p:spPr>
        <p:txBody>
          <a:bodyPr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Shape 97"/>
          <p:cNvSpPr txBox="1">
            <a:spLocks noGrp="1"/>
          </p:cNvSpPr>
          <p:nvPr>
            <p:ph type="body" idx="2"/>
          </p:nvPr>
        </p:nvSpPr>
        <p:spPr>
          <a:xfrm>
            <a:off x="4648200" y="1696600"/>
            <a:ext cx="3676800" cy="2347500"/>
          </a:xfrm>
          <a:prstGeom prst="rect">
            <a:avLst/>
          </a:prstGeom>
        </p:spPr>
        <p:txBody>
          <a:bodyPr wrap="square" lIns="91425" tIns="91425" rIns="91425" bIns="91425" anchor="t" anchorCtr="0"/>
          <a:lstStyle>
            <a:lvl1pPr lvl="0">
              <a:spcBef>
                <a:spcPts val="0"/>
              </a:spcBef>
              <a:buSzPts val="1300"/>
              <a:buChar char="●"/>
              <a:defRPr/>
            </a:lvl1pPr>
            <a:lvl2pPr lvl="1">
              <a:spcBef>
                <a:spcPts val="0"/>
              </a:spcBef>
              <a:buSzPts val="1100"/>
              <a:buChar char="○"/>
              <a:defRPr/>
            </a:lvl2pPr>
            <a:lvl3pPr lvl="2">
              <a:spcBef>
                <a:spcPts val="0"/>
              </a:spcBef>
              <a:buSzPts val="1100"/>
              <a:buChar char="■"/>
              <a:defRPr/>
            </a:lvl3pPr>
            <a:lvl4pPr lvl="3">
              <a:spcBef>
                <a:spcPts val="0"/>
              </a:spcBef>
              <a:buSzPts val="1100"/>
              <a:buChar char="●"/>
              <a:defRPr/>
            </a:lvl4pPr>
            <a:lvl5pPr lvl="4">
              <a:spcBef>
                <a:spcPts val="0"/>
              </a:spcBef>
              <a:buSzPts val="1100"/>
              <a:buChar char="○"/>
              <a:defRPr/>
            </a:lvl5pPr>
            <a:lvl6pPr lvl="5">
              <a:spcBef>
                <a:spcPts val="0"/>
              </a:spcBef>
              <a:buSzPts val="1100"/>
              <a:buChar char="■"/>
              <a:defRPr/>
            </a:lvl6pPr>
            <a:lvl7pPr lvl="6">
              <a:spcBef>
                <a:spcPts val="0"/>
              </a:spcBef>
              <a:buSzPts val="1100"/>
              <a:buChar char="●"/>
              <a:defRPr/>
            </a:lvl7pPr>
            <a:lvl8pPr lvl="7">
              <a:spcBef>
                <a:spcPts val="0"/>
              </a:spcBef>
              <a:buSzPts val="1100"/>
              <a:buChar char="○"/>
              <a:defRPr/>
            </a:lvl8pPr>
            <a:lvl9pPr lvl="8">
              <a:spcBef>
                <a:spcPts val="0"/>
              </a:spcBef>
              <a:buSzPts val="1100"/>
              <a:buChar char="■"/>
              <a:defRPr/>
            </a:lvl9pPr>
          </a:lstStyle>
          <a:p>
            <a:endParaRPr/>
          </a:p>
        </p:txBody>
      </p:sp>
      <p:sp>
        <p:nvSpPr>
          <p:cNvPr id="98" name="Shape 98"/>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620"/>
              </a:schemeClr>
            </a:solidFill>
            <a:ln>
              <a:noFill/>
            </a:ln>
          </p:spPr>
          <p:txBody>
            <a:bodyPr wrap="square" lIns="91425" tIns="91425" rIns="91425" bIns="91425" anchor="ctr" anchorCtr="0">
              <a:noAutofit/>
            </a:bodyPr>
            <a:lstStyle/>
            <a:p>
              <a:pPr marL="0" lvl="0" indent="0">
                <a:spcBef>
                  <a:spcPts val="0"/>
                </a:spcBef>
                <a:buNone/>
              </a:pPr>
              <a:endParaRPr/>
            </a:p>
          </p:txBody>
        </p:sp>
        <p:sp>
          <p:nvSpPr>
            <p:cNvPr id="102" name="Shape 102"/>
            <p:cNvSpPr/>
            <p:nvPr/>
          </p:nvSpPr>
          <p:spPr>
            <a:xfrm flipH="1">
              <a:off x="154125" y="3925529"/>
              <a:ext cx="544800" cy="544800"/>
            </a:xfrm>
            <a:prstGeom prst="diagStripe">
              <a:avLst>
                <a:gd name="adj" fmla="val 50000"/>
              </a:avLst>
            </a:prstGeom>
            <a:solidFill>
              <a:schemeClr val="lt1">
                <a:alpha val="9620"/>
              </a:schemeClr>
            </a:solidFill>
            <a:ln>
              <a:noFill/>
            </a:ln>
          </p:spPr>
          <p:txBody>
            <a:bodyPr wrap="square" lIns="91425" tIns="91425" rIns="91425" bIns="91425" anchor="ctr" anchorCtr="0">
              <a:noAutofit/>
            </a:bodyPr>
            <a:lstStyle/>
            <a:p>
              <a:pPr marL="0" lvl="0" indent="0">
                <a:spcBef>
                  <a:spcPts val="0"/>
                </a:spcBef>
                <a:buNone/>
              </a:pPr>
              <a:endParaRPr/>
            </a:p>
          </p:txBody>
        </p:sp>
      </p:grpSp>
      <p:sp>
        <p:nvSpPr>
          <p:cNvPr id="103" name="Shape 103"/>
          <p:cNvSpPr txBox="1">
            <a:spLocks noGrp="1"/>
          </p:cNvSpPr>
          <p:nvPr>
            <p:ph type="body" idx="1"/>
          </p:nvPr>
        </p:nvSpPr>
        <p:spPr>
          <a:xfrm>
            <a:off x="812725" y="4305375"/>
            <a:ext cx="6936000" cy="523800"/>
          </a:xfrm>
          <a:prstGeom prst="rect">
            <a:avLst/>
          </a:prstGeom>
        </p:spPr>
        <p:txBody>
          <a:bodyPr wrap="square" lIns="91425" tIns="91425" rIns="91425" bIns="91425" anchor="ctr" anchorCtr="0"/>
          <a:lstStyle>
            <a:lvl1pPr lvl="0">
              <a:lnSpc>
                <a:spcPct val="100000"/>
              </a:lnSpc>
              <a:spcBef>
                <a:spcPts val="0"/>
              </a:spcBef>
              <a:spcAft>
                <a:spcPts val="0"/>
              </a:spcAft>
              <a:buSzPts val="1300"/>
              <a:buNone/>
              <a:defRPr/>
            </a:lvl1pPr>
          </a:lstStyle>
          <a:p>
            <a:endParaRPr/>
          </a:p>
        </p:txBody>
      </p:sp>
      <p:sp>
        <p:nvSpPr>
          <p:cNvPr id="104" name="Shape 10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lt1"/>
              </a:buClr>
              <a:buSzPts val="1300"/>
              <a:buFont typeface="Lato"/>
              <a:buChar char="●"/>
              <a:defRPr sz="1300">
                <a:solidFill>
                  <a:schemeClr val="lt1"/>
                </a:solidFill>
                <a:latin typeface="Lato"/>
                <a:ea typeface="Lato"/>
                <a:cs typeface="Lato"/>
                <a:sym typeface="Lato"/>
              </a:defRPr>
            </a:lvl1pPr>
            <a:lvl2pPr lvl="1">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2pPr>
            <a:lvl3pPr lvl="2">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3pPr>
            <a:lvl4pPr lvl="3">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4pPr>
            <a:lvl5pPr lvl="4">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5pPr>
            <a:lvl6pPr lvl="5">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6pPr>
            <a:lvl7pPr lvl="6">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7pPr>
            <a:lvl8pPr lvl="7">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8pPr>
            <a:lvl9pPr lvl="8">
              <a:lnSpc>
                <a:spcPct val="115000"/>
              </a:lnSpc>
              <a:spcBef>
                <a:spcPts val="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lvl="0" indent="0" algn="r">
              <a:spcBef>
                <a:spcPts val="0"/>
              </a:spcBef>
              <a:buNone/>
            </a:pPr>
            <a:fld id="{00000000-1234-1234-1234-123412341234}" type="slidenum">
              <a:rPr lang="en" sz="1000">
                <a:solidFill>
                  <a:schemeClr val="lt1"/>
                </a:solidFill>
                <a:latin typeface="Lato"/>
                <a:ea typeface="Lato"/>
                <a:cs typeface="Lato"/>
                <a:sym typeface="Lato"/>
              </a:rPr>
              <a:t>‹#›</a:t>
            </a:fld>
            <a:endParaRPr lang="en" sz="1000">
              <a:solidFill>
                <a:schemeClr val="lt1"/>
              </a:solidFill>
              <a:latin typeface="Lato"/>
              <a:ea typeface="Lato"/>
              <a:cs typeface="Lato"/>
              <a:sym typeface="La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6.jp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8.jpg"/></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hyperlink" Target="http://googletranslate.blogspot.com/2015/10/futbol-translated.html" TargetMode="External"/><Relationship Id="rId5" Type="http://schemas.openxmlformats.org/officeDocument/2006/relationships/image" Target="../media/image2.png"/><Relationship Id="rId6"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hyperlink" Target="http://www.theguardian.com/news/datablog/2014/sep/26/europeans-multiple-languages-uk-ireland" TargetMode="External"/><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hyperlink" Target="http://travel.trade.gov/view/m-2015-O-001/index.html" TargetMode="External"/><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hyperlink" Target="https://translate.google.com/community" TargetMode="External"/><Relationship Id="rId5" Type="http://schemas.openxmlformats.org/officeDocument/2006/relationships/image" Target="../media/image2.png"/><Relationship Id="rId6"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heathbrothers.com/presentations" TargetMode="External"/><Relationship Id="rId6" Type="http://schemas.openxmlformats.org/officeDocument/2006/relationships/image" Target="../media/image14.png"/><Relationship Id="rId1" Type="http://schemas.openxmlformats.org/officeDocument/2006/relationships/slideLayout" Target="../slideLayouts/slideLayout11.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ctrTitle"/>
          </p:nvPr>
        </p:nvSpPr>
        <p:spPr>
          <a:xfrm>
            <a:off x="3537150" y="1578400"/>
            <a:ext cx="5017500" cy="1578900"/>
          </a:xfrm>
          <a:prstGeom prst="rect">
            <a:avLst/>
          </a:prstGeom>
        </p:spPr>
        <p:txBody>
          <a:bodyPr wrap="square" lIns="91425" tIns="91425" rIns="91425" bIns="91425" anchor="t" anchorCtr="0">
            <a:noAutofit/>
          </a:bodyPr>
          <a:lstStyle/>
          <a:p>
            <a:pPr marL="0" lvl="0" indent="0" rtl="0">
              <a:spcBef>
                <a:spcPts val="0"/>
              </a:spcBef>
              <a:buNone/>
            </a:pPr>
            <a:r>
              <a:rPr lang="en"/>
              <a:t>Machine Learning</a:t>
            </a:r>
          </a:p>
        </p:txBody>
      </p:sp>
      <p:sp>
        <p:nvSpPr>
          <p:cNvPr id="135" name="Shape 135"/>
          <p:cNvSpPr txBox="1">
            <a:spLocks noGrp="1"/>
          </p:cNvSpPr>
          <p:nvPr>
            <p:ph type="subTitle" idx="1"/>
          </p:nvPr>
        </p:nvSpPr>
        <p:spPr>
          <a:xfrm>
            <a:off x="5083950" y="3924925"/>
            <a:ext cx="3470700" cy="506100"/>
          </a:xfrm>
          <a:prstGeom prst="rect">
            <a:avLst/>
          </a:prstGeom>
        </p:spPr>
        <p:txBody>
          <a:bodyPr wrap="square" lIns="91425" tIns="91425" rIns="91425" bIns="91425" anchor="t" anchorCtr="0">
            <a:noAutofit/>
          </a:bodyPr>
          <a:lstStyle/>
          <a:p>
            <a:pPr marL="0" lvl="0" indent="0" rtl="0">
              <a:spcBef>
                <a:spcPts val="0"/>
              </a:spcBef>
              <a:buNone/>
            </a:pPr>
            <a:r>
              <a:rPr lang="en" sz="2400"/>
              <a:t>South Fayette Pilot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dirty="0" smtClean="0">
                <a:solidFill>
                  <a:schemeClr val="dk1"/>
                </a:solidFill>
              </a:rPr>
              <a:t>Selling your idea</a:t>
            </a:r>
            <a:endParaRPr lang="en" sz="3600" dirty="0">
              <a:solidFill>
                <a:schemeClr val="dk1"/>
              </a:solidFill>
            </a:endParaRPr>
          </a:p>
        </p:txBody>
      </p:sp>
      <p:sp>
        <p:nvSpPr>
          <p:cNvPr id="190" name="Shape 190"/>
          <p:cNvSpPr/>
          <p:nvPr/>
        </p:nvSpPr>
        <p:spPr>
          <a:xfrm>
            <a:off x="1811032" y="4109091"/>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91" name="Shape 191"/>
          <p:cNvSpPr/>
          <p:nvPr/>
        </p:nvSpPr>
        <p:spPr>
          <a:xfrm>
            <a:off x="2808952" y="4696300"/>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 name="Rectangle 1"/>
          <p:cNvSpPr/>
          <p:nvPr/>
        </p:nvSpPr>
        <p:spPr>
          <a:xfrm>
            <a:off x="361983" y="3772997"/>
            <a:ext cx="8300881" cy="119446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cxnSp>
        <p:nvCxnSpPr>
          <p:cNvPr id="4" name="Straight Connector 3"/>
          <p:cNvCxnSpPr/>
          <p:nvPr/>
        </p:nvCxnSpPr>
        <p:spPr>
          <a:xfrm>
            <a:off x="538487" y="4276324"/>
            <a:ext cx="7900119" cy="40439"/>
          </a:xfrm>
          <a:prstGeom prst="line">
            <a:avLst/>
          </a:prstGeom>
        </p:spPr>
        <p:style>
          <a:lnRef idx="1">
            <a:schemeClr val="dk1"/>
          </a:lnRef>
          <a:fillRef idx="0">
            <a:schemeClr val="dk1"/>
          </a:fillRef>
          <a:effectRef idx="0">
            <a:schemeClr val="dk1"/>
          </a:effectRef>
          <a:fontRef idx="minor">
            <a:schemeClr val="tx1"/>
          </a:fontRef>
        </p:style>
      </p:cxnSp>
      <p:graphicFrame>
        <p:nvGraphicFramePr>
          <p:cNvPr id="3" name="Table 2"/>
          <p:cNvGraphicFramePr>
            <a:graphicFrameLocks noGrp="1"/>
          </p:cNvGraphicFramePr>
          <p:nvPr>
            <p:extLst>
              <p:ext uri="{D42A27DB-BD31-4B8C-83A1-F6EECF244321}">
                <p14:modId xmlns:p14="http://schemas.microsoft.com/office/powerpoint/2010/main" val="1235499692"/>
              </p:ext>
            </p:extLst>
          </p:nvPr>
        </p:nvGraphicFramePr>
        <p:xfrm>
          <a:off x="4759433" y="0"/>
          <a:ext cx="4270695" cy="2688876"/>
        </p:xfrm>
        <a:graphic>
          <a:graphicData uri="http://schemas.openxmlformats.org/drawingml/2006/table">
            <a:tbl>
              <a:tblPr firstRow="1" bandRow="1">
                <a:tableStyleId>{39F92308-11FF-48E8-8484-38783F46644C}</a:tableStyleId>
              </a:tblPr>
              <a:tblGrid>
                <a:gridCol w="854139"/>
                <a:gridCol w="854139"/>
                <a:gridCol w="854139"/>
                <a:gridCol w="854139"/>
                <a:gridCol w="854139"/>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ERF</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UKJL1</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VRT1</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OJM</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3239</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NHT2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CDWR</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YLM1</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PHF5</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443</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VRT1</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ERF</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PHF5</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CDRW</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3475</a:t>
                      </a:r>
                      <a:endParaRPr lang="en" sz="1400" dirty="0" smtClean="0">
                        <a:solidFill>
                          <a:schemeClr val="lt1"/>
                        </a:solidFill>
                        <a:latin typeface="Lato"/>
                        <a:ea typeface="Lato"/>
                        <a:cs typeface="Lato"/>
                        <a:sym typeface="Lato"/>
                      </a:endParaRPr>
                    </a:p>
                    <a:p>
                      <a:endParaRPr lang="en-US" dirty="0"/>
                    </a:p>
                  </a:txBody>
                  <a:tcPr/>
                </a:tc>
              </a:tr>
              <a:tr h="4848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OJM</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UKJL1</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YLM1</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NHT2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2187</a:t>
                      </a:r>
                      <a:endParaRPr lang="en" sz="1400" dirty="0" smtClean="0">
                        <a:solidFill>
                          <a:schemeClr val="lt1"/>
                        </a:solidFill>
                        <a:latin typeface="Lato"/>
                        <a:ea typeface="Lato"/>
                        <a:cs typeface="Lato"/>
                        <a:sym typeface="Lato"/>
                      </a:endParaRPr>
                    </a:p>
                    <a:p>
                      <a:endParaRPr lang="en-US" dirty="0"/>
                    </a:p>
                  </a:txBody>
                  <a:tcPr/>
                </a:tc>
              </a:tr>
            </a:tbl>
          </a:graphicData>
        </a:graphic>
      </p:graphicFrame>
      <p:graphicFrame>
        <p:nvGraphicFramePr>
          <p:cNvPr id="39" name="Table 38"/>
          <p:cNvGraphicFramePr>
            <a:graphicFrameLocks noGrp="1"/>
          </p:cNvGraphicFramePr>
          <p:nvPr>
            <p:extLst>
              <p:ext uri="{D42A27DB-BD31-4B8C-83A1-F6EECF244321}">
                <p14:modId xmlns:p14="http://schemas.microsoft.com/office/powerpoint/2010/main" val="1339904458"/>
              </p:ext>
            </p:extLst>
          </p:nvPr>
        </p:nvGraphicFramePr>
        <p:xfrm>
          <a:off x="111920" y="2285"/>
          <a:ext cx="4366000" cy="2688876"/>
        </p:xfrm>
        <a:graphic>
          <a:graphicData uri="http://schemas.openxmlformats.org/drawingml/2006/table">
            <a:tbl>
              <a:tblPr firstRow="1" bandRow="1">
                <a:tableStyleId>{39F92308-11FF-48E8-8484-38783F46644C}</a:tableStyleId>
              </a:tblPr>
              <a:tblGrid>
                <a:gridCol w="873200"/>
                <a:gridCol w="873200"/>
                <a:gridCol w="873200"/>
                <a:gridCol w="873200"/>
                <a:gridCol w="873200"/>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HYBA2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LKJN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ADCD3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BIST1</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1381</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AVK</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YHJ</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BHG8</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NVC4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2736</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ADCD3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HYBA2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NVC4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YHJ</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843</a:t>
                      </a:r>
                      <a:endParaRPr lang="en" sz="1400" dirty="0" smtClean="0">
                        <a:solidFill>
                          <a:schemeClr val="lt1"/>
                        </a:solidFill>
                        <a:latin typeface="Lato"/>
                        <a:ea typeface="Lato"/>
                        <a:cs typeface="Lato"/>
                        <a:sym typeface="Lato"/>
                      </a:endParaRPr>
                    </a:p>
                    <a:p>
                      <a:endParaRPr lang="en-US" dirty="0"/>
                    </a:p>
                  </a:txBody>
                  <a:tcPr/>
                </a:tc>
              </a:tr>
              <a:tr h="3192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BIST1</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LKJN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BHG8</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AVK</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3992</a:t>
                      </a:r>
                      <a:endParaRPr lang="en" sz="1400" dirty="0" smtClean="0">
                        <a:solidFill>
                          <a:schemeClr val="lt1"/>
                        </a:solidFill>
                        <a:latin typeface="Lato"/>
                        <a:ea typeface="Lato"/>
                        <a:cs typeface="Lato"/>
                        <a:sym typeface="Lato"/>
                      </a:endParaRPr>
                    </a:p>
                    <a:p>
                      <a:endParaRPr lang="en-US" dirty="0"/>
                    </a:p>
                  </a:txBody>
                  <a:tcPr/>
                </a:tc>
              </a:tr>
            </a:tbl>
          </a:graphicData>
        </a:graphic>
      </p:graphicFrame>
      <p:cxnSp>
        <p:nvCxnSpPr>
          <p:cNvPr id="7" name="Straight Connector 6"/>
          <p:cNvCxnSpPr/>
          <p:nvPr/>
        </p:nvCxnSpPr>
        <p:spPr>
          <a:xfrm>
            <a:off x="535775" y="4014651"/>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45" name="Straight Connector 44"/>
          <p:cNvCxnSpPr/>
          <p:nvPr/>
        </p:nvCxnSpPr>
        <p:spPr>
          <a:xfrm>
            <a:off x="8438606" y="4051151"/>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4" name="Straight Connector 53"/>
          <p:cNvCxnSpPr/>
          <p:nvPr/>
        </p:nvCxnSpPr>
        <p:spPr>
          <a:xfrm>
            <a:off x="2303991" y="4038097"/>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5" name="Straight Connector 54"/>
          <p:cNvCxnSpPr/>
          <p:nvPr/>
        </p:nvCxnSpPr>
        <p:spPr>
          <a:xfrm>
            <a:off x="4359805" y="4034696"/>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7" name="Straight Connector 56"/>
          <p:cNvCxnSpPr/>
          <p:nvPr/>
        </p:nvCxnSpPr>
        <p:spPr>
          <a:xfrm>
            <a:off x="6327896" y="4043994"/>
            <a:ext cx="0" cy="505098"/>
          </a:xfrm>
          <a:prstGeom prst="line">
            <a:avLst/>
          </a:prstGeom>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2206655" y="4556249"/>
            <a:ext cx="602297" cy="307777"/>
          </a:xfrm>
          <a:prstGeom prst="rect">
            <a:avLst/>
          </a:prstGeom>
          <a:noFill/>
        </p:spPr>
        <p:txBody>
          <a:bodyPr wrap="square" rtlCol="0">
            <a:spAutoFit/>
          </a:bodyPr>
          <a:lstStyle/>
          <a:p>
            <a:r>
              <a:rPr lang="en-US" smtClean="0"/>
              <a:t>1000</a:t>
            </a:r>
            <a:endParaRPr lang="en-US"/>
          </a:p>
        </p:txBody>
      </p:sp>
      <p:sp>
        <p:nvSpPr>
          <p:cNvPr id="58" name="TextBox 57"/>
          <p:cNvSpPr txBox="1"/>
          <p:nvPr/>
        </p:nvSpPr>
        <p:spPr>
          <a:xfrm>
            <a:off x="409693" y="4542411"/>
            <a:ext cx="602297" cy="307777"/>
          </a:xfrm>
          <a:prstGeom prst="rect">
            <a:avLst/>
          </a:prstGeom>
          <a:noFill/>
        </p:spPr>
        <p:txBody>
          <a:bodyPr wrap="square" rtlCol="0">
            <a:spAutoFit/>
          </a:bodyPr>
          <a:lstStyle/>
          <a:p>
            <a:r>
              <a:rPr lang="en-US"/>
              <a:t>0</a:t>
            </a:r>
          </a:p>
        </p:txBody>
      </p:sp>
      <p:sp>
        <p:nvSpPr>
          <p:cNvPr id="80" name="TextBox 79"/>
          <p:cNvSpPr txBox="1"/>
          <p:nvPr/>
        </p:nvSpPr>
        <p:spPr>
          <a:xfrm>
            <a:off x="4032069" y="4551928"/>
            <a:ext cx="602297" cy="307777"/>
          </a:xfrm>
          <a:prstGeom prst="rect">
            <a:avLst/>
          </a:prstGeom>
          <a:noFill/>
        </p:spPr>
        <p:txBody>
          <a:bodyPr wrap="square" rtlCol="0">
            <a:spAutoFit/>
          </a:bodyPr>
          <a:lstStyle/>
          <a:p>
            <a:r>
              <a:rPr lang="en-US" dirty="0"/>
              <a:t>2</a:t>
            </a:r>
            <a:r>
              <a:rPr lang="en-US" dirty="0" smtClean="0"/>
              <a:t>000</a:t>
            </a:r>
            <a:endParaRPr lang="en-US" dirty="0"/>
          </a:p>
        </p:txBody>
      </p:sp>
      <p:sp>
        <p:nvSpPr>
          <p:cNvPr id="81" name="TextBox 80"/>
          <p:cNvSpPr txBox="1"/>
          <p:nvPr/>
        </p:nvSpPr>
        <p:spPr>
          <a:xfrm>
            <a:off x="6049275" y="4518489"/>
            <a:ext cx="602297" cy="307777"/>
          </a:xfrm>
          <a:prstGeom prst="rect">
            <a:avLst/>
          </a:prstGeom>
          <a:noFill/>
        </p:spPr>
        <p:txBody>
          <a:bodyPr wrap="square" rtlCol="0">
            <a:spAutoFit/>
          </a:bodyPr>
          <a:lstStyle/>
          <a:p>
            <a:r>
              <a:rPr lang="en-US" dirty="0" smtClean="0"/>
              <a:t>3000</a:t>
            </a:r>
            <a:endParaRPr lang="en-US" dirty="0"/>
          </a:p>
        </p:txBody>
      </p:sp>
      <p:sp>
        <p:nvSpPr>
          <p:cNvPr id="82" name="TextBox 81"/>
          <p:cNvSpPr txBox="1"/>
          <p:nvPr/>
        </p:nvSpPr>
        <p:spPr>
          <a:xfrm>
            <a:off x="8115209" y="4530449"/>
            <a:ext cx="602297" cy="307777"/>
          </a:xfrm>
          <a:prstGeom prst="rect">
            <a:avLst/>
          </a:prstGeom>
          <a:noFill/>
        </p:spPr>
        <p:txBody>
          <a:bodyPr wrap="square" rtlCol="0">
            <a:spAutoFit/>
          </a:bodyPr>
          <a:lstStyle/>
          <a:p>
            <a:r>
              <a:rPr lang="en-US" dirty="0"/>
              <a:t>4</a:t>
            </a:r>
            <a:r>
              <a:rPr lang="en-US" dirty="0" smtClean="0"/>
              <a:t>000</a:t>
            </a:r>
            <a:endParaRPr lang="en-US" dirty="0"/>
          </a:p>
        </p:txBody>
      </p:sp>
      <p:sp>
        <p:nvSpPr>
          <p:cNvPr id="10" name="TextBox 9"/>
          <p:cNvSpPr txBox="1"/>
          <p:nvPr/>
        </p:nvSpPr>
        <p:spPr>
          <a:xfrm>
            <a:off x="319689" y="2806496"/>
            <a:ext cx="8822343" cy="954107"/>
          </a:xfrm>
          <a:prstGeom prst="rect">
            <a:avLst/>
          </a:prstGeom>
          <a:noFill/>
        </p:spPr>
        <p:txBody>
          <a:bodyPr wrap="square" rtlCol="0">
            <a:spAutoFit/>
          </a:bodyPr>
          <a:lstStyle/>
          <a:p>
            <a:pPr lvl="0">
              <a:defRPr/>
            </a:pPr>
            <a:r>
              <a:rPr lang="en-US" dirty="0" smtClean="0">
                <a:solidFill>
                  <a:schemeClr val="lt1"/>
                </a:solidFill>
                <a:latin typeface="Lato"/>
                <a:ea typeface="Lato"/>
                <a:cs typeface="Lato"/>
                <a:sym typeface="Lato"/>
              </a:rPr>
              <a:t>That’s just one phenotype though.  An organism has many gene </a:t>
            </a:r>
            <a:r>
              <a:rPr lang="en-US" dirty="0" err="1" smtClean="0">
                <a:solidFill>
                  <a:schemeClr val="lt1"/>
                </a:solidFill>
                <a:latin typeface="Lato"/>
                <a:ea typeface="Lato"/>
                <a:cs typeface="Lato"/>
                <a:sym typeface="Lato"/>
              </a:rPr>
              <a:t>substrands</a:t>
            </a:r>
            <a:r>
              <a:rPr lang="en-US" dirty="0" smtClean="0">
                <a:solidFill>
                  <a:schemeClr val="lt1"/>
                </a:solidFill>
                <a:latin typeface="Lato"/>
                <a:ea typeface="Lato"/>
                <a:cs typeface="Lato"/>
                <a:sym typeface="Lato"/>
              </a:rPr>
              <a:t> representing different characteristics.  </a:t>
            </a:r>
          </a:p>
          <a:p>
            <a:pPr>
              <a:defRPr/>
            </a:pPr>
            <a:r>
              <a:rPr lang="en-US" dirty="0" smtClean="0">
                <a:solidFill>
                  <a:schemeClr val="lt1"/>
                </a:solidFill>
                <a:latin typeface="Lato"/>
                <a:ea typeface="Lato"/>
                <a:cs typeface="Lato"/>
                <a:sym typeface="Lato"/>
              </a:rPr>
              <a:t>Here is a table of gene </a:t>
            </a:r>
            <a:r>
              <a:rPr lang="en-US" dirty="0" err="1" smtClean="0">
                <a:solidFill>
                  <a:schemeClr val="lt1"/>
                </a:solidFill>
                <a:latin typeface="Lato"/>
                <a:ea typeface="Lato"/>
                <a:cs typeface="Lato"/>
                <a:sym typeface="Lato"/>
              </a:rPr>
              <a:t>substrands</a:t>
            </a:r>
            <a:r>
              <a:rPr lang="en-US" dirty="0" smtClean="0">
                <a:solidFill>
                  <a:schemeClr val="lt1"/>
                </a:solidFill>
                <a:latin typeface="Lato"/>
                <a:ea typeface="Lato"/>
                <a:cs typeface="Lato"/>
                <a:sym typeface="Lato"/>
              </a:rPr>
              <a:t> that represent a species’ colored stripes on fur.  Again, the </a:t>
            </a:r>
            <a:r>
              <a:rPr lang="en-US" dirty="0">
                <a:solidFill>
                  <a:schemeClr val="lt1"/>
                </a:solidFill>
                <a:latin typeface="Lato"/>
                <a:ea typeface="Lato"/>
                <a:cs typeface="Lato"/>
                <a:sym typeface="Lato"/>
              </a:rPr>
              <a:t>triangles       represent preservation/life and the circles      represent extinction/death for the specific species with the gene subsequence.</a:t>
            </a:r>
            <a:endParaRPr lang="en" dirty="0">
              <a:solidFill>
                <a:schemeClr val="lt1"/>
              </a:solidFill>
              <a:latin typeface="Lato"/>
              <a:ea typeface="Lato"/>
              <a:cs typeface="Lato"/>
              <a:sym typeface="Lato"/>
            </a:endParaRPr>
          </a:p>
          <a:p>
            <a:pPr lvl="0">
              <a:defRPr/>
            </a:pPr>
            <a:r>
              <a:rPr lang="en-US" dirty="0" smtClean="0">
                <a:solidFill>
                  <a:schemeClr val="lt1"/>
                </a:solidFill>
                <a:latin typeface="Lato"/>
                <a:ea typeface="Lato"/>
                <a:cs typeface="Lato"/>
                <a:sym typeface="Lato"/>
              </a:rPr>
              <a:t>  </a:t>
            </a:r>
            <a:endParaRPr lang="en" dirty="0">
              <a:solidFill>
                <a:schemeClr val="lt1"/>
              </a:solidFill>
              <a:latin typeface="Lato"/>
              <a:ea typeface="Lato"/>
              <a:cs typeface="Lato"/>
              <a:sym typeface="Lato"/>
            </a:endParaRPr>
          </a:p>
        </p:txBody>
      </p:sp>
      <p:sp>
        <p:nvSpPr>
          <p:cNvPr id="33" name="Shape 186"/>
          <p:cNvSpPr/>
          <p:nvPr/>
        </p:nvSpPr>
        <p:spPr>
          <a:xfrm>
            <a:off x="7280793" y="4235684"/>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5" name="Shape 186"/>
          <p:cNvSpPr/>
          <p:nvPr/>
        </p:nvSpPr>
        <p:spPr>
          <a:xfrm>
            <a:off x="5710046" y="4219229"/>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6" name="Shape 185"/>
          <p:cNvSpPr/>
          <p:nvPr/>
        </p:nvSpPr>
        <p:spPr>
          <a:xfrm>
            <a:off x="1289518" y="4208308"/>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37" name="Shape 185"/>
          <p:cNvSpPr/>
          <p:nvPr/>
        </p:nvSpPr>
        <p:spPr>
          <a:xfrm>
            <a:off x="8239505" y="4231776"/>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38" name="Shape 185"/>
          <p:cNvSpPr/>
          <p:nvPr/>
        </p:nvSpPr>
        <p:spPr>
          <a:xfrm>
            <a:off x="6815357" y="4227316"/>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1" name="Shape 185"/>
          <p:cNvSpPr/>
          <p:nvPr/>
        </p:nvSpPr>
        <p:spPr>
          <a:xfrm>
            <a:off x="4404024" y="4197973"/>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2" name="Shape 186"/>
          <p:cNvSpPr/>
          <p:nvPr/>
        </p:nvSpPr>
        <p:spPr>
          <a:xfrm>
            <a:off x="2838913" y="4231826"/>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3" name="Shape 186"/>
          <p:cNvSpPr/>
          <p:nvPr/>
        </p:nvSpPr>
        <p:spPr>
          <a:xfrm>
            <a:off x="1820822" y="4213719"/>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4" name="Shape 185"/>
          <p:cNvSpPr/>
          <p:nvPr/>
        </p:nvSpPr>
        <p:spPr>
          <a:xfrm>
            <a:off x="7679836" y="3084812"/>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6" name="Shape 186"/>
          <p:cNvSpPr/>
          <p:nvPr/>
        </p:nvSpPr>
        <p:spPr>
          <a:xfrm>
            <a:off x="2681709" y="3333010"/>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Tree>
    <p:extLst>
      <p:ext uri="{BB962C8B-B14F-4D97-AF65-F5344CB8AC3E}">
        <p14:creationId xmlns:p14="http://schemas.microsoft.com/office/powerpoint/2010/main" val="1062190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dirty="0" smtClean="0">
                <a:solidFill>
                  <a:schemeClr val="dk1"/>
                </a:solidFill>
              </a:rPr>
              <a:t>Selling your idea</a:t>
            </a:r>
            <a:endParaRPr lang="en" sz="3600" dirty="0">
              <a:solidFill>
                <a:schemeClr val="dk1"/>
              </a:solidFill>
            </a:endParaRPr>
          </a:p>
        </p:txBody>
      </p:sp>
      <p:sp>
        <p:nvSpPr>
          <p:cNvPr id="190" name="Shape 190"/>
          <p:cNvSpPr/>
          <p:nvPr/>
        </p:nvSpPr>
        <p:spPr>
          <a:xfrm>
            <a:off x="1811032" y="4109091"/>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91" name="Shape 191"/>
          <p:cNvSpPr/>
          <p:nvPr/>
        </p:nvSpPr>
        <p:spPr>
          <a:xfrm>
            <a:off x="2808952" y="4696300"/>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 name="Rectangle 1"/>
          <p:cNvSpPr/>
          <p:nvPr/>
        </p:nvSpPr>
        <p:spPr>
          <a:xfrm>
            <a:off x="338105" y="3733476"/>
            <a:ext cx="8300881" cy="119446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cxnSp>
        <p:nvCxnSpPr>
          <p:cNvPr id="4" name="Straight Connector 3"/>
          <p:cNvCxnSpPr/>
          <p:nvPr/>
        </p:nvCxnSpPr>
        <p:spPr>
          <a:xfrm>
            <a:off x="516238" y="4277960"/>
            <a:ext cx="7900119" cy="40439"/>
          </a:xfrm>
          <a:prstGeom prst="line">
            <a:avLst/>
          </a:prstGeom>
        </p:spPr>
        <p:style>
          <a:lnRef idx="1">
            <a:schemeClr val="dk1"/>
          </a:lnRef>
          <a:fillRef idx="0">
            <a:schemeClr val="dk1"/>
          </a:fillRef>
          <a:effectRef idx="0">
            <a:schemeClr val="dk1"/>
          </a:effectRef>
          <a:fontRef idx="minor">
            <a:schemeClr val="tx1"/>
          </a:fontRef>
        </p:style>
      </p:cxnSp>
      <p:graphicFrame>
        <p:nvGraphicFramePr>
          <p:cNvPr id="3" name="Table 2"/>
          <p:cNvGraphicFramePr>
            <a:graphicFrameLocks noGrp="1"/>
          </p:cNvGraphicFramePr>
          <p:nvPr>
            <p:extLst>
              <p:ext uri="{D42A27DB-BD31-4B8C-83A1-F6EECF244321}">
                <p14:modId xmlns:p14="http://schemas.microsoft.com/office/powerpoint/2010/main" val="1274110036"/>
              </p:ext>
            </p:extLst>
          </p:nvPr>
        </p:nvGraphicFramePr>
        <p:xfrm>
          <a:off x="4759433" y="0"/>
          <a:ext cx="4270695" cy="2688876"/>
        </p:xfrm>
        <a:graphic>
          <a:graphicData uri="http://schemas.openxmlformats.org/drawingml/2006/table">
            <a:tbl>
              <a:tblPr firstRow="1" bandRow="1">
                <a:tableStyleId>{39F92308-11FF-48E8-8484-38783F46644C}</a:tableStyleId>
              </a:tblPr>
              <a:tblGrid>
                <a:gridCol w="854139"/>
                <a:gridCol w="854139"/>
                <a:gridCol w="854139"/>
                <a:gridCol w="854139"/>
                <a:gridCol w="854139"/>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1041</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684</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3475</a:t>
                      </a:r>
                      <a:endParaRPr lang="en" sz="1400" dirty="0" smtClean="0">
                        <a:solidFill>
                          <a:schemeClr val="lt1"/>
                        </a:solidFill>
                        <a:latin typeface="Lato"/>
                        <a:ea typeface="Lato"/>
                        <a:cs typeface="Lato"/>
                        <a:sym typeface="Lato"/>
                      </a:endParaRPr>
                    </a:p>
                    <a:p>
                      <a:endParaRPr lang="en-US" dirty="0"/>
                    </a:p>
                  </a:txBody>
                  <a:tcPr/>
                </a:tc>
              </a:tr>
              <a:tr h="4848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978</a:t>
                      </a:r>
                      <a:endParaRPr lang="en" sz="1400" dirty="0" smtClean="0">
                        <a:solidFill>
                          <a:schemeClr val="lt1"/>
                        </a:solidFill>
                        <a:latin typeface="Lato"/>
                        <a:ea typeface="Lato"/>
                        <a:cs typeface="Lato"/>
                        <a:sym typeface="Lato"/>
                      </a:endParaRPr>
                    </a:p>
                    <a:p>
                      <a:endParaRPr lang="en-US" dirty="0"/>
                    </a:p>
                  </a:txBody>
                  <a:tcPr/>
                </a:tc>
              </a:tr>
            </a:tbl>
          </a:graphicData>
        </a:graphic>
      </p:graphicFrame>
      <p:graphicFrame>
        <p:nvGraphicFramePr>
          <p:cNvPr id="39" name="Table 38"/>
          <p:cNvGraphicFramePr>
            <a:graphicFrameLocks noGrp="1"/>
          </p:cNvGraphicFramePr>
          <p:nvPr>
            <p:extLst>
              <p:ext uri="{D42A27DB-BD31-4B8C-83A1-F6EECF244321}">
                <p14:modId xmlns:p14="http://schemas.microsoft.com/office/powerpoint/2010/main" val="986419178"/>
              </p:ext>
            </p:extLst>
          </p:nvPr>
        </p:nvGraphicFramePr>
        <p:xfrm>
          <a:off x="111920" y="2285"/>
          <a:ext cx="4366000" cy="2688876"/>
        </p:xfrm>
        <a:graphic>
          <a:graphicData uri="http://schemas.openxmlformats.org/drawingml/2006/table">
            <a:tbl>
              <a:tblPr firstRow="1" bandRow="1">
                <a:tableStyleId>{39F92308-11FF-48E8-8484-38783F46644C}</a:tableStyleId>
              </a:tblPr>
              <a:tblGrid>
                <a:gridCol w="873200"/>
                <a:gridCol w="873200"/>
                <a:gridCol w="873200"/>
                <a:gridCol w="873200"/>
                <a:gridCol w="873200"/>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246</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a:t>
                      </a:r>
                      <a:r>
                        <a:rPr lang="en-US" sz="1400" dirty="0" smtClean="0">
                          <a:solidFill>
                            <a:schemeClr val="lt1"/>
                          </a:solidFill>
                          <a:latin typeface="Lato"/>
                          <a:ea typeface="Lato"/>
                          <a:cs typeface="Lato"/>
                          <a:sym typeface="Lato"/>
                        </a:rPr>
                        <a:t>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3947</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1732</a:t>
                      </a:r>
                      <a:endParaRPr lang="en" sz="1400" dirty="0" smtClean="0">
                        <a:solidFill>
                          <a:schemeClr val="lt1"/>
                        </a:solidFill>
                        <a:latin typeface="Lato"/>
                        <a:ea typeface="Lato"/>
                        <a:cs typeface="Lato"/>
                        <a:sym typeface="Lato"/>
                      </a:endParaRPr>
                    </a:p>
                    <a:p>
                      <a:endParaRPr lang="en-US" dirty="0"/>
                    </a:p>
                  </a:txBody>
                  <a:tcPr/>
                </a:tc>
              </a:tr>
              <a:tr h="3192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2329</a:t>
                      </a:r>
                      <a:endParaRPr lang="en" sz="1400" dirty="0" smtClean="0">
                        <a:solidFill>
                          <a:schemeClr val="lt1"/>
                        </a:solidFill>
                        <a:latin typeface="Lato"/>
                        <a:ea typeface="Lato"/>
                        <a:cs typeface="Lato"/>
                        <a:sym typeface="Lato"/>
                      </a:endParaRPr>
                    </a:p>
                    <a:p>
                      <a:endParaRPr lang="en-US" dirty="0"/>
                    </a:p>
                  </a:txBody>
                  <a:tcPr/>
                </a:tc>
              </a:tr>
            </a:tbl>
          </a:graphicData>
        </a:graphic>
      </p:graphicFrame>
      <p:cxnSp>
        <p:nvCxnSpPr>
          <p:cNvPr id="7" name="Straight Connector 6"/>
          <p:cNvCxnSpPr/>
          <p:nvPr/>
        </p:nvCxnSpPr>
        <p:spPr>
          <a:xfrm>
            <a:off x="535775" y="4014651"/>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45" name="Straight Connector 44"/>
          <p:cNvCxnSpPr/>
          <p:nvPr/>
        </p:nvCxnSpPr>
        <p:spPr>
          <a:xfrm>
            <a:off x="8438606" y="4051151"/>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4" name="Straight Connector 53"/>
          <p:cNvCxnSpPr/>
          <p:nvPr/>
        </p:nvCxnSpPr>
        <p:spPr>
          <a:xfrm>
            <a:off x="2303991" y="4038097"/>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5" name="Straight Connector 54"/>
          <p:cNvCxnSpPr/>
          <p:nvPr/>
        </p:nvCxnSpPr>
        <p:spPr>
          <a:xfrm>
            <a:off x="4359805" y="4034696"/>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7" name="Straight Connector 56"/>
          <p:cNvCxnSpPr/>
          <p:nvPr/>
        </p:nvCxnSpPr>
        <p:spPr>
          <a:xfrm>
            <a:off x="6327896" y="4043994"/>
            <a:ext cx="0" cy="505098"/>
          </a:xfrm>
          <a:prstGeom prst="line">
            <a:avLst/>
          </a:prstGeom>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2206655" y="4556249"/>
            <a:ext cx="602297" cy="307777"/>
          </a:xfrm>
          <a:prstGeom prst="rect">
            <a:avLst/>
          </a:prstGeom>
          <a:noFill/>
        </p:spPr>
        <p:txBody>
          <a:bodyPr wrap="square" rtlCol="0">
            <a:spAutoFit/>
          </a:bodyPr>
          <a:lstStyle/>
          <a:p>
            <a:r>
              <a:rPr lang="en-US" smtClean="0"/>
              <a:t>1000</a:t>
            </a:r>
            <a:endParaRPr lang="en-US"/>
          </a:p>
        </p:txBody>
      </p:sp>
      <p:sp>
        <p:nvSpPr>
          <p:cNvPr id="58" name="TextBox 57"/>
          <p:cNvSpPr txBox="1"/>
          <p:nvPr/>
        </p:nvSpPr>
        <p:spPr>
          <a:xfrm>
            <a:off x="409693" y="4542411"/>
            <a:ext cx="602297" cy="307777"/>
          </a:xfrm>
          <a:prstGeom prst="rect">
            <a:avLst/>
          </a:prstGeom>
          <a:noFill/>
        </p:spPr>
        <p:txBody>
          <a:bodyPr wrap="square" rtlCol="0">
            <a:spAutoFit/>
          </a:bodyPr>
          <a:lstStyle/>
          <a:p>
            <a:r>
              <a:rPr lang="en-US"/>
              <a:t>0</a:t>
            </a:r>
          </a:p>
        </p:txBody>
      </p:sp>
      <p:sp>
        <p:nvSpPr>
          <p:cNvPr id="80" name="TextBox 79"/>
          <p:cNvSpPr txBox="1"/>
          <p:nvPr/>
        </p:nvSpPr>
        <p:spPr>
          <a:xfrm>
            <a:off x="4032069" y="4551928"/>
            <a:ext cx="602297" cy="307777"/>
          </a:xfrm>
          <a:prstGeom prst="rect">
            <a:avLst/>
          </a:prstGeom>
          <a:noFill/>
        </p:spPr>
        <p:txBody>
          <a:bodyPr wrap="square" rtlCol="0">
            <a:spAutoFit/>
          </a:bodyPr>
          <a:lstStyle/>
          <a:p>
            <a:r>
              <a:rPr lang="en-US" dirty="0"/>
              <a:t>2</a:t>
            </a:r>
            <a:r>
              <a:rPr lang="en-US" dirty="0" smtClean="0"/>
              <a:t>000</a:t>
            </a:r>
            <a:endParaRPr lang="en-US" dirty="0"/>
          </a:p>
        </p:txBody>
      </p:sp>
      <p:sp>
        <p:nvSpPr>
          <p:cNvPr id="81" name="TextBox 80"/>
          <p:cNvSpPr txBox="1"/>
          <p:nvPr/>
        </p:nvSpPr>
        <p:spPr>
          <a:xfrm>
            <a:off x="6049275" y="4518489"/>
            <a:ext cx="602297" cy="307777"/>
          </a:xfrm>
          <a:prstGeom prst="rect">
            <a:avLst/>
          </a:prstGeom>
          <a:noFill/>
        </p:spPr>
        <p:txBody>
          <a:bodyPr wrap="square" rtlCol="0">
            <a:spAutoFit/>
          </a:bodyPr>
          <a:lstStyle/>
          <a:p>
            <a:r>
              <a:rPr lang="en-US" dirty="0" smtClean="0"/>
              <a:t>3000</a:t>
            </a:r>
            <a:endParaRPr lang="en-US" dirty="0"/>
          </a:p>
        </p:txBody>
      </p:sp>
      <p:sp>
        <p:nvSpPr>
          <p:cNvPr id="82" name="TextBox 81"/>
          <p:cNvSpPr txBox="1"/>
          <p:nvPr/>
        </p:nvSpPr>
        <p:spPr>
          <a:xfrm>
            <a:off x="8115209" y="4530449"/>
            <a:ext cx="602297" cy="307777"/>
          </a:xfrm>
          <a:prstGeom prst="rect">
            <a:avLst/>
          </a:prstGeom>
          <a:noFill/>
        </p:spPr>
        <p:txBody>
          <a:bodyPr wrap="square" rtlCol="0">
            <a:spAutoFit/>
          </a:bodyPr>
          <a:lstStyle/>
          <a:p>
            <a:r>
              <a:rPr lang="en-US" dirty="0"/>
              <a:t>4</a:t>
            </a:r>
            <a:r>
              <a:rPr lang="en-US" dirty="0" smtClean="0"/>
              <a:t>000</a:t>
            </a:r>
            <a:endParaRPr lang="en-US" dirty="0"/>
          </a:p>
        </p:txBody>
      </p:sp>
      <p:sp>
        <p:nvSpPr>
          <p:cNvPr id="10" name="TextBox 9"/>
          <p:cNvSpPr txBox="1"/>
          <p:nvPr/>
        </p:nvSpPr>
        <p:spPr>
          <a:xfrm>
            <a:off x="319689" y="2806496"/>
            <a:ext cx="8822343" cy="738664"/>
          </a:xfrm>
          <a:prstGeom prst="rect">
            <a:avLst/>
          </a:prstGeom>
          <a:noFill/>
        </p:spPr>
        <p:txBody>
          <a:bodyPr wrap="square" rtlCol="0">
            <a:spAutoFit/>
          </a:bodyPr>
          <a:lstStyle/>
          <a:p>
            <a:pPr lvl="0">
              <a:defRPr/>
            </a:pPr>
            <a:r>
              <a:rPr lang="en-US" dirty="0" smtClean="0">
                <a:solidFill>
                  <a:schemeClr val="lt1"/>
                </a:solidFill>
                <a:latin typeface="Lato"/>
                <a:ea typeface="Lato"/>
                <a:cs typeface="Lato"/>
                <a:sym typeface="Lato"/>
              </a:rPr>
              <a:t>Going back to the original example of the characteristic of wingspan, if there was a new gene subsequence mapped to the value 2782, we could use k-nearest neighbor with k = 3 to classify if this characteristic predicts preservation/life      </a:t>
            </a:r>
          </a:p>
          <a:p>
            <a:pPr lvl="0">
              <a:defRPr/>
            </a:pPr>
            <a:r>
              <a:rPr lang="en-US" dirty="0" smtClean="0">
                <a:solidFill>
                  <a:schemeClr val="lt1"/>
                </a:solidFill>
                <a:latin typeface="Lato"/>
                <a:ea typeface="Lato"/>
                <a:cs typeface="Lato"/>
                <a:sym typeface="Lato"/>
              </a:rPr>
              <a:t>Or extinction/death      for this species.  </a:t>
            </a:r>
            <a:endParaRPr lang="en" dirty="0">
              <a:solidFill>
                <a:schemeClr val="lt1"/>
              </a:solidFill>
              <a:latin typeface="Lato"/>
              <a:ea typeface="Lato"/>
              <a:cs typeface="Lato"/>
              <a:sym typeface="Lato"/>
            </a:endParaRPr>
          </a:p>
        </p:txBody>
      </p:sp>
      <p:sp>
        <p:nvSpPr>
          <p:cNvPr id="33" name="Shape 186"/>
          <p:cNvSpPr/>
          <p:nvPr/>
        </p:nvSpPr>
        <p:spPr>
          <a:xfrm>
            <a:off x="7280793" y="4235684"/>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5" name="Shape 186"/>
          <p:cNvSpPr/>
          <p:nvPr/>
        </p:nvSpPr>
        <p:spPr>
          <a:xfrm>
            <a:off x="4734126" y="4208308"/>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6" name="Shape 185"/>
          <p:cNvSpPr/>
          <p:nvPr/>
        </p:nvSpPr>
        <p:spPr>
          <a:xfrm>
            <a:off x="1475669" y="4218018"/>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37" name="Shape 185"/>
          <p:cNvSpPr/>
          <p:nvPr/>
        </p:nvSpPr>
        <p:spPr>
          <a:xfrm>
            <a:off x="8239505" y="4231776"/>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38" name="Shape 185"/>
          <p:cNvSpPr/>
          <p:nvPr/>
        </p:nvSpPr>
        <p:spPr>
          <a:xfrm>
            <a:off x="3630379" y="4213379"/>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1" name="Shape 185"/>
          <p:cNvSpPr/>
          <p:nvPr/>
        </p:nvSpPr>
        <p:spPr>
          <a:xfrm>
            <a:off x="2227414" y="4208308"/>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2" name="Shape 186"/>
          <p:cNvSpPr/>
          <p:nvPr/>
        </p:nvSpPr>
        <p:spPr>
          <a:xfrm>
            <a:off x="2086396" y="4208308"/>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3" name="Shape 186"/>
          <p:cNvSpPr/>
          <p:nvPr/>
        </p:nvSpPr>
        <p:spPr>
          <a:xfrm>
            <a:off x="838139" y="4224556"/>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4" name="Shape 185"/>
          <p:cNvSpPr/>
          <p:nvPr/>
        </p:nvSpPr>
        <p:spPr>
          <a:xfrm>
            <a:off x="8839336" y="3099621"/>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6" name="Shape 186"/>
          <p:cNvSpPr/>
          <p:nvPr/>
        </p:nvSpPr>
        <p:spPr>
          <a:xfrm>
            <a:off x="1844332" y="3326020"/>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 name="Rectangle 4"/>
          <p:cNvSpPr/>
          <p:nvPr/>
        </p:nvSpPr>
        <p:spPr>
          <a:xfrm>
            <a:off x="5567422" y="4198791"/>
            <a:ext cx="195347" cy="184459"/>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6" name="TextBox 5"/>
          <p:cNvSpPr txBox="1"/>
          <p:nvPr/>
        </p:nvSpPr>
        <p:spPr>
          <a:xfrm>
            <a:off x="5537628" y="3900531"/>
            <a:ext cx="195347" cy="307777"/>
          </a:xfrm>
          <a:prstGeom prst="rect">
            <a:avLst/>
          </a:prstGeom>
          <a:noFill/>
        </p:spPr>
        <p:txBody>
          <a:bodyPr wrap="square" rtlCol="0">
            <a:spAutoFit/>
          </a:bodyPr>
          <a:lstStyle/>
          <a:p>
            <a:r>
              <a:rPr lang="en-US" dirty="0" smtClean="0"/>
              <a:t>?</a:t>
            </a:r>
            <a:endParaRPr lang="en-US" dirty="0"/>
          </a:p>
        </p:txBody>
      </p:sp>
      <p:sp>
        <p:nvSpPr>
          <p:cNvPr id="8" name="Donut 7"/>
          <p:cNvSpPr/>
          <p:nvPr/>
        </p:nvSpPr>
        <p:spPr>
          <a:xfrm>
            <a:off x="3519370" y="4083056"/>
            <a:ext cx="437632" cy="427269"/>
          </a:xfrm>
          <a:prstGeom prst="donu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solidFill>
                <a:schemeClr val="tx1"/>
              </a:solidFill>
            </a:endParaRPr>
          </a:p>
        </p:txBody>
      </p:sp>
      <p:sp>
        <p:nvSpPr>
          <p:cNvPr id="34" name="Donut 33"/>
          <p:cNvSpPr/>
          <p:nvPr/>
        </p:nvSpPr>
        <p:spPr>
          <a:xfrm>
            <a:off x="4598617" y="4073610"/>
            <a:ext cx="437632" cy="427269"/>
          </a:xfrm>
          <a:prstGeom prst="donu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solidFill>
                <a:schemeClr val="tx1"/>
              </a:solidFill>
            </a:endParaRPr>
          </a:p>
        </p:txBody>
      </p:sp>
      <p:sp>
        <p:nvSpPr>
          <p:cNvPr id="40" name="Donut 39"/>
          <p:cNvSpPr/>
          <p:nvPr/>
        </p:nvSpPr>
        <p:spPr>
          <a:xfrm>
            <a:off x="7136504" y="4109457"/>
            <a:ext cx="437632" cy="427269"/>
          </a:xfrm>
          <a:prstGeom prst="donu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779110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dirty="0" smtClean="0">
                <a:solidFill>
                  <a:schemeClr val="dk1"/>
                </a:solidFill>
              </a:rPr>
              <a:t>Selling your idea</a:t>
            </a:r>
            <a:endParaRPr lang="en" sz="3600" dirty="0">
              <a:solidFill>
                <a:schemeClr val="dk1"/>
              </a:solidFill>
            </a:endParaRPr>
          </a:p>
        </p:txBody>
      </p:sp>
      <p:sp>
        <p:nvSpPr>
          <p:cNvPr id="190" name="Shape 190"/>
          <p:cNvSpPr/>
          <p:nvPr/>
        </p:nvSpPr>
        <p:spPr>
          <a:xfrm>
            <a:off x="1811032" y="4109091"/>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91" name="Shape 191"/>
          <p:cNvSpPr/>
          <p:nvPr/>
        </p:nvSpPr>
        <p:spPr>
          <a:xfrm>
            <a:off x="2808952" y="4696300"/>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 name="Rectangle 1"/>
          <p:cNvSpPr/>
          <p:nvPr/>
        </p:nvSpPr>
        <p:spPr>
          <a:xfrm>
            <a:off x="338105" y="3733476"/>
            <a:ext cx="8300881" cy="119446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cxnSp>
        <p:nvCxnSpPr>
          <p:cNvPr id="4" name="Straight Connector 3"/>
          <p:cNvCxnSpPr/>
          <p:nvPr/>
        </p:nvCxnSpPr>
        <p:spPr>
          <a:xfrm>
            <a:off x="538487" y="4276324"/>
            <a:ext cx="7900119" cy="40439"/>
          </a:xfrm>
          <a:prstGeom prst="line">
            <a:avLst/>
          </a:prstGeom>
        </p:spPr>
        <p:style>
          <a:lnRef idx="1">
            <a:schemeClr val="dk1"/>
          </a:lnRef>
          <a:fillRef idx="0">
            <a:schemeClr val="dk1"/>
          </a:fillRef>
          <a:effectRef idx="0">
            <a:schemeClr val="dk1"/>
          </a:effectRef>
          <a:fontRef idx="minor">
            <a:schemeClr val="tx1"/>
          </a:fontRef>
        </p:style>
      </p:cxnSp>
      <p:graphicFrame>
        <p:nvGraphicFramePr>
          <p:cNvPr id="3" name="Table 2"/>
          <p:cNvGraphicFramePr>
            <a:graphicFrameLocks noGrp="1"/>
          </p:cNvGraphicFramePr>
          <p:nvPr>
            <p:extLst>
              <p:ext uri="{D42A27DB-BD31-4B8C-83A1-F6EECF244321}">
                <p14:modId xmlns:p14="http://schemas.microsoft.com/office/powerpoint/2010/main" val="1274110036"/>
              </p:ext>
            </p:extLst>
          </p:nvPr>
        </p:nvGraphicFramePr>
        <p:xfrm>
          <a:off x="4759433" y="0"/>
          <a:ext cx="4270695" cy="2688876"/>
        </p:xfrm>
        <a:graphic>
          <a:graphicData uri="http://schemas.openxmlformats.org/drawingml/2006/table">
            <a:tbl>
              <a:tblPr firstRow="1" bandRow="1">
                <a:tableStyleId>{39F92308-11FF-48E8-8484-38783F46644C}</a:tableStyleId>
              </a:tblPr>
              <a:tblGrid>
                <a:gridCol w="854139"/>
                <a:gridCol w="854139"/>
                <a:gridCol w="854139"/>
                <a:gridCol w="854139"/>
                <a:gridCol w="854139"/>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1041</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684</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3475</a:t>
                      </a:r>
                      <a:endParaRPr lang="en" sz="1400" dirty="0" smtClean="0">
                        <a:solidFill>
                          <a:schemeClr val="lt1"/>
                        </a:solidFill>
                        <a:latin typeface="Lato"/>
                        <a:ea typeface="Lato"/>
                        <a:cs typeface="Lato"/>
                        <a:sym typeface="Lato"/>
                      </a:endParaRPr>
                    </a:p>
                    <a:p>
                      <a:endParaRPr lang="en-US" dirty="0"/>
                    </a:p>
                  </a:txBody>
                  <a:tcPr/>
                </a:tc>
              </a:tr>
              <a:tr h="4848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978</a:t>
                      </a:r>
                      <a:endParaRPr lang="en" sz="1400" dirty="0" smtClean="0">
                        <a:solidFill>
                          <a:schemeClr val="lt1"/>
                        </a:solidFill>
                        <a:latin typeface="Lato"/>
                        <a:ea typeface="Lato"/>
                        <a:cs typeface="Lato"/>
                        <a:sym typeface="Lato"/>
                      </a:endParaRPr>
                    </a:p>
                    <a:p>
                      <a:endParaRPr lang="en-US" dirty="0"/>
                    </a:p>
                  </a:txBody>
                  <a:tcPr/>
                </a:tc>
              </a:tr>
            </a:tbl>
          </a:graphicData>
        </a:graphic>
      </p:graphicFrame>
      <p:graphicFrame>
        <p:nvGraphicFramePr>
          <p:cNvPr id="39" name="Table 38"/>
          <p:cNvGraphicFramePr>
            <a:graphicFrameLocks noGrp="1"/>
          </p:cNvGraphicFramePr>
          <p:nvPr>
            <p:extLst>
              <p:ext uri="{D42A27DB-BD31-4B8C-83A1-F6EECF244321}">
                <p14:modId xmlns:p14="http://schemas.microsoft.com/office/powerpoint/2010/main" val="986419178"/>
              </p:ext>
            </p:extLst>
          </p:nvPr>
        </p:nvGraphicFramePr>
        <p:xfrm>
          <a:off x="111920" y="2285"/>
          <a:ext cx="4366000" cy="2688876"/>
        </p:xfrm>
        <a:graphic>
          <a:graphicData uri="http://schemas.openxmlformats.org/drawingml/2006/table">
            <a:tbl>
              <a:tblPr firstRow="1" bandRow="1">
                <a:tableStyleId>{39F92308-11FF-48E8-8484-38783F46644C}</a:tableStyleId>
              </a:tblPr>
              <a:tblGrid>
                <a:gridCol w="873200"/>
                <a:gridCol w="873200"/>
                <a:gridCol w="873200"/>
                <a:gridCol w="873200"/>
                <a:gridCol w="873200"/>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246</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a:t>
                      </a:r>
                      <a:r>
                        <a:rPr lang="en-US" sz="1400" dirty="0" smtClean="0">
                          <a:solidFill>
                            <a:schemeClr val="lt1"/>
                          </a:solidFill>
                          <a:latin typeface="Lato"/>
                          <a:ea typeface="Lato"/>
                          <a:cs typeface="Lato"/>
                          <a:sym typeface="Lato"/>
                        </a:rPr>
                        <a:t>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3947</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1732</a:t>
                      </a:r>
                      <a:endParaRPr lang="en" sz="1400" dirty="0" smtClean="0">
                        <a:solidFill>
                          <a:schemeClr val="lt1"/>
                        </a:solidFill>
                        <a:latin typeface="Lato"/>
                        <a:ea typeface="Lato"/>
                        <a:cs typeface="Lato"/>
                        <a:sym typeface="Lato"/>
                      </a:endParaRPr>
                    </a:p>
                    <a:p>
                      <a:endParaRPr lang="en-US" dirty="0"/>
                    </a:p>
                  </a:txBody>
                  <a:tcPr/>
                </a:tc>
              </a:tr>
              <a:tr h="3192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2329</a:t>
                      </a:r>
                      <a:endParaRPr lang="en" sz="1400" dirty="0" smtClean="0">
                        <a:solidFill>
                          <a:schemeClr val="lt1"/>
                        </a:solidFill>
                        <a:latin typeface="Lato"/>
                        <a:ea typeface="Lato"/>
                        <a:cs typeface="Lato"/>
                        <a:sym typeface="Lato"/>
                      </a:endParaRPr>
                    </a:p>
                    <a:p>
                      <a:endParaRPr lang="en-US" dirty="0"/>
                    </a:p>
                  </a:txBody>
                  <a:tcPr/>
                </a:tc>
              </a:tr>
            </a:tbl>
          </a:graphicData>
        </a:graphic>
      </p:graphicFrame>
      <p:cxnSp>
        <p:nvCxnSpPr>
          <p:cNvPr id="7" name="Straight Connector 6"/>
          <p:cNvCxnSpPr/>
          <p:nvPr/>
        </p:nvCxnSpPr>
        <p:spPr>
          <a:xfrm>
            <a:off x="535775" y="4014651"/>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45" name="Straight Connector 44"/>
          <p:cNvCxnSpPr/>
          <p:nvPr/>
        </p:nvCxnSpPr>
        <p:spPr>
          <a:xfrm>
            <a:off x="8438606" y="4051151"/>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4" name="Straight Connector 53"/>
          <p:cNvCxnSpPr/>
          <p:nvPr/>
        </p:nvCxnSpPr>
        <p:spPr>
          <a:xfrm>
            <a:off x="2303991" y="4038097"/>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5" name="Straight Connector 54"/>
          <p:cNvCxnSpPr/>
          <p:nvPr/>
        </p:nvCxnSpPr>
        <p:spPr>
          <a:xfrm>
            <a:off x="4359805" y="4034696"/>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7" name="Straight Connector 56"/>
          <p:cNvCxnSpPr/>
          <p:nvPr/>
        </p:nvCxnSpPr>
        <p:spPr>
          <a:xfrm>
            <a:off x="6327896" y="4043994"/>
            <a:ext cx="0" cy="505098"/>
          </a:xfrm>
          <a:prstGeom prst="line">
            <a:avLst/>
          </a:prstGeom>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2206655" y="4556249"/>
            <a:ext cx="602297" cy="307777"/>
          </a:xfrm>
          <a:prstGeom prst="rect">
            <a:avLst/>
          </a:prstGeom>
          <a:noFill/>
        </p:spPr>
        <p:txBody>
          <a:bodyPr wrap="square" rtlCol="0">
            <a:spAutoFit/>
          </a:bodyPr>
          <a:lstStyle/>
          <a:p>
            <a:r>
              <a:rPr lang="en-US" smtClean="0"/>
              <a:t>1000</a:t>
            </a:r>
            <a:endParaRPr lang="en-US"/>
          </a:p>
        </p:txBody>
      </p:sp>
      <p:sp>
        <p:nvSpPr>
          <p:cNvPr id="58" name="TextBox 57"/>
          <p:cNvSpPr txBox="1"/>
          <p:nvPr/>
        </p:nvSpPr>
        <p:spPr>
          <a:xfrm>
            <a:off x="409693" y="4542411"/>
            <a:ext cx="602297" cy="307777"/>
          </a:xfrm>
          <a:prstGeom prst="rect">
            <a:avLst/>
          </a:prstGeom>
          <a:noFill/>
        </p:spPr>
        <p:txBody>
          <a:bodyPr wrap="square" rtlCol="0">
            <a:spAutoFit/>
          </a:bodyPr>
          <a:lstStyle/>
          <a:p>
            <a:r>
              <a:rPr lang="en-US"/>
              <a:t>0</a:t>
            </a:r>
          </a:p>
        </p:txBody>
      </p:sp>
      <p:sp>
        <p:nvSpPr>
          <p:cNvPr id="80" name="TextBox 79"/>
          <p:cNvSpPr txBox="1"/>
          <p:nvPr/>
        </p:nvSpPr>
        <p:spPr>
          <a:xfrm>
            <a:off x="4032069" y="4551928"/>
            <a:ext cx="602297" cy="307777"/>
          </a:xfrm>
          <a:prstGeom prst="rect">
            <a:avLst/>
          </a:prstGeom>
          <a:noFill/>
        </p:spPr>
        <p:txBody>
          <a:bodyPr wrap="square" rtlCol="0">
            <a:spAutoFit/>
          </a:bodyPr>
          <a:lstStyle/>
          <a:p>
            <a:r>
              <a:rPr lang="en-US" dirty="0"/>
              <a:t>2</a:t>
            </a:r>
            <a:r>
              <a:rPr lang="en-US" dirty="0" smtClean="0"/>
              <a:t>000</a:t>
            </a:r>
            <a:endParaRPr lang="en-US" dirty="0"/>
          </a:p>
        </p:txBody>
      </p:sp>
      <p:sp>
        <p:nvSpPr>
          <p:cNvPr id="81" name="TextBox 80"/>
          <p:cNvSpPr txBox="1"/>
          <p:nvPr/>
        </p:nvSpPr>
        <p:spPr>
          <a:xfrm>
            <a:off x="6049275" y="4518489"/>
            <a:ext cx="602297" cy="307777"/>
          </a:xfrm>
          <a:prstGeom prst="rect">
            <a:avLst/>
          </a:prstGeom>
          <a:noFill/>
        </p:spPr>
        <p:txBody>
          <a:bodyPr wrap="square" rtlCol="0">
            <a:spAutoFit/>
          </a:bodyPr>
          <a:lstStyle/>
          <a:p>
            <a:r>
              <a:rPr lang="en-US" dirty="0" smtClean="0"/>
              <a:t>3000</a:t>
            </a:r>
            <a:endParaRPr lang="en-US" dirty="0"/>
          </a:p>
        </p:txBody>
      </p:sp>
      <p:sp>
        <p:nvSpPr>
          <p:cNvPr id="82" name="TextBox 81"/>
          <p:cNvSpPr txBox="1"/>
          <p:nvPr/>
        </p:nvSpPr>
        <p:spPr>
          <a:xfrm>
            <a:off x="8115209" y="4530449"/>
            <a:ext cx="602297" cy="307777"/>
          </a:xfrm>
          <a:prstGeom prst="rect">
            <a:avLst/>
          </a:prstGeom>
          <a:noFill/>
        </p:spPr>
        <p:txBody>
          <a:bodyPr wrap="square" rtlCol="0">
            <a:spAutoFit/>
          </a:bodyPr>
          <a:lstStyle/>
          <a:p>
            <a:r>
              <a:rPr lang="en-US" dirty="0"/>
              <a:t>4</a:t>
            </a:r>
            <a:r>
              <a:rPr lang="en-US" dirty="0" smtClean="0"/>
              <a:t>000</a:t>
            </a:r>
            <a:endParaRPr lang="en-US" dirty="0"/>
          </a:p>
        </p:txBody>
      </p:sp>
      <p:sp>
        <p:nvSpPr>
          <p:cNvPr id="10" name="TextBox 9"/>
          <p:cNvSpPr txBox="1"/>
          <p:nvPr/>
        </p:nvSpPr>
        <p:spPr>
          <a:xfrm>
            <a:off x="319689" y="2806496"/>
            <a:ext cx="8822343" cy="307777"/>
          </a:xfrm>
          <a:prstGeom prst="rect">
            <a:avLst/>
          </a:prstGeom>
          <a:noFill/>
        </p:spPr>
        <p:txBody>
          <a:bodyPr wrap="square" rtlCol="0">
            <a:spAutoFit/>
          </a:bodyPr>
          <a:lstStyle/>
          <a:p>
            <a:pPr lvl="0">
              <a:defRPr/>
            </a:pPr>
            <a:r>
              <a:rPr lang="en-US" dirty="0" smtClean="0">
                <a:solidFill>
                  <a:schemeClr val="lt1"/>
                </a:solidFill>
                <a:latin typeface="Lato"/>
                <a:ea typeface="Lato"/>
                <a:cs typeface="Lato"/>
                <a:sym typeface="Lato"/>
              </a:rPr>
              <a:t>In this instance of k-nearest neighbors, the point is classified as extinction/death      for this characteristic for this species.  </a:t>
            </a:r>
            <a:endParaRPr lang="en" dirty="0">
              <a:solidFill>
                <a:schemeClr val="lt1"/>
              </a:solidFill>
              <a:latin typeface="Lato"/>
              <a:ea typeface="Lato"/>
              <a:cs typeface="Lato"/>
              <a:sym typeface="Lato"/>
            </a:endParaRPr>
          </a:p>
        </p:txBody>
      </p:sp>
      <p:sp>
        <p:nvSpPr>
          <p:cNvPr id="33" name="Shape 186"/>
          <p:cNvSpPr/>
          <p:nvPr/>
        </p:nvSpPr>
        <p:spPr>
          <a:xfrm>
            <a:off x="7280793" y="4235684"/>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5" name="Shape 186"/>
          <p:cNvSpPr/>
          <p:nvPr/>
        </p:nvSpPr>
        <p:spPr>
          <a:xfrm>
            <a:off x="4734126" y="4208308"/>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6" name="Shape 185"/>
          <p:cNvSpPr/>
          <p:nvPr/>
        </p:nvSpPr>
        <p:spPr>
          <a:xfrm>
            <a:off x="1475669" y="4218018"/>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37" name="Shape 185"/>
          <p:cNvSpPr/>
          <p:nvPr/>
        </p:nvSpPr>
        <p:spPr>
          <a:xfrm>
            <a:off x="8239505" y="4231776"/>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38" name="Shape 185"/>
          <p:cNvSpPr/>
          <p:nvPr/>
        </p:nvSpPr>
        <p:spPr>
          <a:xfrm>
            <a:off x="3630379" y="4213379"/>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1" name="Shape 185"/>
          <p:cNvSpPr/>
          <p:nvPr/>
        </p:nvSpPr>
        <p:spPr>
          <a:xfrm>
            <a:off x="2227414" y="4208308"/>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2" name="Shape 186"/>
          <p:cNvSpPr/>
          <p:nvPr/>
        </p:nvSpPr>
        <p:spPr>
          <a:xfrm>
            <a:off x="2086396" y="4208308"/>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3" name="Shape 186"/>
          <p:cNvSpPr/>
          <p:nvPr/>
        </p:nvSpPr>
        <p:spPr>
          <a:xfrm>
            <a:off x="838139" y="4224556"/>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4" name="Shape 185"/>
          <p:cNvSpPr/>
          <p:nvPr/>
        </p:nvSpPr>
        <p:spPr>
          <a:xfrm>
            <a:off x="8822744" y="3876197"/>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6" name="Shape 186"/>
          <p:cNvSpPr/>
          <p:nvPr/>
        </p:nvSpPr>
        <p:spPr>
          <a:xfrm>
            <a:off x="6165315" y="2914049"/>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2" name="Shape 186"/>
          <p:cNvSpPr/>
          <p:nvPr/>
        </p:nvSpPr>
        <p:spPr>
          <a:xfrm>
            <a:off x="5602389" y="4233669"/>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4" name="Donut 33"/>
          <p:cNvSpPr/>
          <p:nvPr/>
        </p:nvSpPr>
        <p:spPr>
          <a:xfrm>
            <a:off x="5454094" y="4087320"/>
            <a:ext cx="437632" cy="427269"/>
          </a:xfrm>
          <a:prstGeom prst="donu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solidFill>
                <a:schemeClr val="tx1"/>
              </a:solidFill>
            </a:endParaRPr>
          </a:p>
        </p:txBody>
      </p:sp>
      <p:sp>
        <p:nvSpPr>
          <p:cNvPr id="40" name="Donut 39"/>
          <p:cNvSpPr/>
          <p:nvPr/>
        </p:nvSpPr>
        <p:spPr>
          <a:xfrm>
            <a:off x="4584732" y="4078564"/>
            <a:ext cx="437632" cy="427269"/>
          </a:xfrm>
          <a:prstGeom prst="donu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solidFill>
                <a:schemeClr val="tx1"/>
              </a:solidFill>
            </a:endParaRPr>
          </a:p>
        </p:txBody>
      </p:sp>
      <p:sp>
        <p:nvSpPr>
          <p:cNvPr id="47" name="Donut 46"/>
          <p:cNvSpPr/>
          <p:nvPr/>
        </p:nvSpPr>
        <p:spPr>
          <a:xfrm>
            <a:off x="7127172" y="4112525"/>
            <a:ext cx="437632" cy="427269"/>
          </a:xfrm>
          <a:prstGeom prst="donu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solidFill>
                <a:schemeClr val="tx1"/>
              </a:solidFill>
            </a:endParaRPr>
          </a:p>
        </p:txBody>
      </p:sp>
      <p:sp>
        <p:nvSpPr>
          <p:cNvPr id="48" name="Donut 47"/>
          <p:cNvSpPr/>
          <p:nvPr/>
        </p:nvSpPr>
        <p:spPr>
          <a:xfrm>
            <a:off x="3521182" y="4091220"/>
            <a:ext cx="437632" cy="427269"/>
          </a:xfrm>
          <a:prstGeom prst="donu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solidFill>
                <a:schemeClr val="tx1"/>
              </a:solidFill>
            </a:endParaRPr>
          </a:p>
        </p:txBody>
      </p:sp>
      <p:sp>
        <p:nvSpPr>
          <p:cNvPr id="49" name="Shape 170"/>
          <p:cNvSpPr/>
          <p:nvPr/>
        </p:nvSpPr>
        <p:spPr>
          <a:xfrm flipV="1">
            <a:off x="5615555" y="3245012"/>
            <a:ext cx="97834" cy="812309"/>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Tree>
    <p:extLst>
      <p:ext uri="{BB962C8B-B14F-4D97-AF65-F5344CB8AC3E}">
        <p14:creationId xmlns:p14="http://schemas.microsoft.com/office/powerpoint/2010/main" val="11937438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a:solidFill>
                  <a:schemeClr val="dk1"/>
                </a:solidFill>
              </a:rPr>
              <a:t>Selling your idea</a:t>
            </a:r>
          </a:p>
        </p:txBody>
      </p:sp>
      <p:sp>
        <p:nvSpPr>
          <p:cNvPr id="159" name="Shape 159"/>
          <p:cNvSpPr txBox="1">
            <a:spLocks noGrp="1"/>
          </p:cNvSpPr>
          <p:nvPr>
            <p:ph type="title" idx="4294967295"/>
          </p:nvPr>
        </p:nvSpPr>
        <p:spPr>
          <a:xfrm>
            <a:off x="499950" y="582800"/>
            <a:ext cx="8144100" cy="3067500"/>
          </a:xfrm>
          <a:prstGeom prst="rect">
            <a:avLst/>
          </a:prstGeom>
        </p:spPr>
        <p:txBody>
          <a:bodyPr wrap="square" lIns="91425" tIns="91425" rIns="91425" bIns="91425" anchor="t" anchorCtr="0">
            <a:noAutofit/>
          </a:bodyPr>
          <a:lstStyle/>
          <a:p>
            <a:pPr marL="0" lvl="0" indent="0" rtl="0">
              <a:lnSpc>
                <a:spcPct val="115000"/>
              </a:lnSpc>
              <a:spcBef>
                <a:spcPts val="0"/>
              </a:spcBef>
              <a:spcAft>
                <a:spcPts val="1600"/>
              </a:spcAft>
              <a:buNone/>
            </a:pPr>
            <a:r>
              <a:rPr lang="en" sz="2500" b="1" u="sng" dirty="0">
                <a:latin typeface="Lato"/>
                <a:ea typeface="Lato"/>
                <a:cs typeface="Lato"/>
                <a:sym typeface="Lato"/>
              </a:rPr>
              <a:t>Example </a:t>
            </a:r>
            <a:r>
              <a:rPr lang="en" sz="2500" b="1" u="sng" dirty="0" smtClean="0">
                <a:latin typeface="Lato"/>
                <a:ea typeface="Lato"/>
                <a:cs typeface="Lato"/>
                <a:sym typeface="Lato"/>
              </a:rPr>
              <a:t>Problem:</a:t>
            </a:r>
            <a:r>
              <a:rPr lang="en-US" sz="2500" b="1" u="sng" dirty="0">
                <a:latin typeface="Lato"/>
                <a:ea typeface="Lato"/>
                <a:cs typeface="Lato"/>
                <a:sym typeface="Lato"/>
              </a:rPr>
              <a:t/>
            </a:r>
            <a:br>
              <a:rPr lang="en-US" sz="2500" b="1" u="sng" dirty="0">
                <a:latin typeface="Lato"/>
                <a:ea typeface="Lato"/>
                <a:cs typeface="Lato"/>
                <a:sym typeface="Lato"/>
              </a:rPr>
            </a:br>
            <a:r>
              <a:rPr lang="en-US" sz="2500" b="1" dirty="0" smtClean="0">
                <a:latin typeface="Lato"/>
                <a:ea typeface="Lato"/>
                <a:cs typeface="Lato"/>
                <a:sym typeface="Lato"/>
              </a:rPr>
              <a:t>Of course, every species has a gene sequence with many subsequences dedicated to many many attributes.  We can make a good prediction of what characteristics are important with a combination of weighted majority and k-nearest neighbor.    </a:t>
            </a:r>
            <a:endParaRPr lang="en" sz="2500" b="1" dirty="0">
              <a:latin typeface="Lato"/>
              <a:ea typeface="Lato"/>
              <a:cs typeface="Lato"/>
              <a:sym typeface="Lato"/>
            </a:endParaRPr>
          </a:p>
        </p:txBody>
      </p:sp>
    </p:spTree>
    <p:extLst>
      <p:ext uri="{BB962C8B-B14F-4D97-AF65-F5344CB8AC3E}">
        <p14:creationId xmlns:p14="http://schemas.microsoft.com/office/powerpoint/2010/main" val="135830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6"/>
        <p:cNvGrpSpPr/>
        <p:nvPr/>
      </p:nvGrpSpPr>
      <p:grpSpPr>
        <a:xfrm>
          <a:off x="0" y="0"/>
          <a:ext cx="0" cy="0"/>
          <a:chOff x="0" y="0"/>
          <a:chExt cx="0" cy="0"/>
        </a:xfrm>
      </p:grpSpPr>
      <p:sp>
        <p:nvSpPr>
          <p:cNvPr id="308" name="Shape 308"/>
          <p:cNvSpPr txBox="1"/>
          <p:nvPr/>
        </p:nvSpPr>
        <p:spPr>
          <a:xfrm>
            <a:off x="535775" y="712150"/>
            <a:ext cx="5197200" cy="768000"/>
          </a:xfrm>
          <a:prstGeom prst="rect">
            <a:avLst/>
          </a:prstGeom>
          <a:noFill/>
          <a:ln>
            <a:noFill/>
          </a:ln>
        </p:spPr>
        <p:txBody>
          <a:bodyPr wrap="square" lIns="91425" tIns="91425" rIns="91425" bIns="91425" anchor="t" anchorCtr="0">
            <a:noAutofit/>
          </a:bodyPr>
          <a:lstStyle/>
          <a:p>
            <a:pPr marL="0" lvl="0" indent="0" rtl="0">
              <a:spcBef>
                <a:spcPts val="0"/>
              </a:spcBef>
              <a:spcAft>
                <a:spcPts val="1600"/>
              </a:spcAft>
              <a:buNone/>
            </a:pPr>
            <a:r>
              <a:rPr lang="en" sz="3600">
                <a:solidFill>
                  <a:srgbClr val="1B212C"/>
                </a:solidFill>
                <a:latin typeface="Montserrat"/>
                <a:ea typeface="Montserrat"/>
                <a:cs typeface="Montserrat"/>
                <a:sym typeface="Montserrat"/>
              </a:rPr>
              <a:t>Selling your idea</a:t>
            </a:r>
          </a:p>
        </p:txBody>
      </p:sp>
      <p:graphicFrame>
        <p:nvGraphicFramePr>
          <p:cNvPr id="309" name="Shape 309"/>
          <p:cNvGraphicFramePr/>
          <p:nvPr>
            <p:extLst>
              <p:ext uri="{D42A27DB-BD31-4B8C-83A1-F6EECF244321}">
                <p14:modId xmlns:p14="http://schemas.microsoft.com/office/powerpoint/2010/main" val="560015007"/>
              </p:ext>
            </p:extLst>
          </p:nvPr>
        </p:nvGraphicFramePr>
        <p:xfrm>
          <a:off x="194888" y="70950"/>
          <a:ext cx="8768062" cy="1005780"/>
        </p:xfrm>
        <a:graphic>
          <a:graphicData uri="http://schemas.openxmlformats.org/drawingml/2006/table">
            <a:tbl>
              <a:tblPr>
                <a:noFill/>
                <a:tableStyleId>{39F92308-11FF-48E8-8484-38783F46644C}</a:tableStyleId>
              </a:tblPr>
              <a:tblGrid>
                <a:gridCol w="1540671"/>
                <a:gridCol w="1146537"/>
                <a:gridCol w="1333466"/>
                <a:gridCol w="1270472"/>
                <a:gridCol w="1597672"/>
                <a:gridCol w="1879244"/>
              </a:tblGrid>
              <a:tr h="381000">
                <a:tc>
                  <a:txBody>
                    <a:bodyPr/>
                    <a:lstStyle/>
                    <a:p>
                      <a:pPr marL="0" lvl="0" indent="0" rtl="0">
                        <a:spcBef>
                          <a:spcPts val="0"/>
                        </a:spcBef>
                        <a:buNone/>
                      </a:pPr>
                      <a:r>
                        <a:rPr lang="en">
                          <a:solidFill>
                            <a:srgbClr val="FFFFFF"/>
                          </a:solidFill>
                        </a:rPr>
                        <a:t>species</a:t>
                      </a:r>
                    </a:p>
                  </a:txBody>
                  <a:tcPr marL="91425" marR="91425" marT="91425" marB="91425"/>
                </a:tc>
                <a:tc>
                  <a:txBody>
                    <a:bodyPr/>
                    <a:lstStyle/>
                    <a:p>
                      <a:pPr marL="0" lvl="0" indent="0" rtl="0">
                        <a:spcBef>
                          <a:spcPts val="0"/>
                        </a:spcBef>
                        <a:buNone/>
                      </a:pPr>
                      <a:r>
                        <a:rPr lang="en-US" dirty="0" smtClean="0">
                          <a:solidFill>
                            <a:srgbClr val="FFFFFF"/>
                          </a:solidFill>
                        </a:rPr>
                        <a:t>Wing</a:t>
                      </a:r>
                      <a:r>
                        <a:rPr lang="en-US" baseline="0" dirty="0" smtClean="0">
                          <a:solidFill>
                            <a:srgbClr val="FFFFFF"/>
                          </a:solidFill>
                        </a:rPr>
                        <a:t> Span</a:t>
                      </a:r>
                      <a:endParaRPr lang="en" dirty="0">
                        <a:solidFill>
                          <a:srgbClr val="FFFFFF"/>
                        </a:solidFill>
                      </a:endParaRPr>
                    </a:p>
                  </a:txBody>
                  <a:tcPr marL="91425" marR="91425" marT="91425" marB="91425"/>
                </a:tc>
                <a:tc>
                  <a:txBody>
                    <a:bodyPr/>
                    <a:lstStyle/>
                    <a:p>
                      <a:pPr marL="0" lvl="0" indent="0" rtl="0">
                        <a:spcBef>
                          <a:spcPts val="0"/>
                        </a:spcBef>
                        <a:buNone/>
                      </a:pPr>
                      <a:r>
                        <a:rPr lang="en">
                          <a:solidFill>
                            <a:srgbClr val="FFFFFF"/>
                          </a:solidFill>
                        </a:rPr>
                        <a:t>Ommatidia</a:t>
                      </a:r>
                    </a:p>
                  </a:txBody>
                  <a:tcPr marL="91425" marR="91425" marT="91425" marB="91425"/>
                </a:tc>
                <a:tc>
                  <a:txBody>
                    <a:bodyPr/>
                    <a:lstStyle/>
                    <a:p>
                      <a:pPr marL="0" lvl="0" indent="0" rtl="0">
                        <a:spcBef>
                          <a:spcPts val="0"/>
                        </a:spcBef>
                        <a:buNone/>
                      </a:pPr>
                      <a:r>
                        <a:rPr lang="en">
                          <a:solidFill>
                            <a:schemeClr val="lt1"/>
                          </a:solidFill>
                        </a:rPr>
                        <a:t>Incisor Teeth</a:t>
                      </a:r>
                    </a:p>
                  </a:txBody>
                  <a:tcPr marL="91425" marR="91425" marT="91425" marB="91425"/>
                </a:tc>
                <a:tc>
                  <a:txBody>
                    <a:bodyPr/>
                    <a:lstStyle/>
                    <a:p>
                      <a:pPr marL="0" lvl="0" indent="0" rtl="0">
                        <a:spcBef>
                          <a:spcPts val="0"/>
                        </a:spcBef>
                        <a:buNone/>
                      </a:pPr>
                      <a:r>
                        <a:rPr lang="en-US" dirty="0" smtClean="0">
                          <a:solidFill>
                            <a:srgbClr val="FFFFFF"/>
                          </a:solidFill>
                        </a:rPr>
                        <a:t>Fur</a:t>
                      </a:r>
                      <a:r>
                        <a:rPr lang="en-US" baseline="0" dirty="0" smtClean="0">
                          <a:solidFill>
                            <a:srgbClr val="FFFFFF"/>
                          </a:solidFill>
                        </a:rPr>
                        <a:t> Stripe</a:t>
                      </a:r>
                      <a:r>
                        <a:rPr lang="en" dirty="0" smtClean="0">
                          <a:solidFill>
                            <a:srgbClr val="FFFFFF"/>
                          </a:solidFill>
                        </a:rPr>
                        <a:t> </a:t>
                      </a:r>
                      <a:r>
                        <a:rPr lang="en" dirty="0">
                          <a:solidFill>
                            <a:srgbClr val="FFFFFF"/>
                          </a:solidFill>
                        </a:rPr>
                        <a:t>Color</a:t>
                      </a:r>
                    </a:p>
                  </a:txBody>
                  <a:tcPr marL="91425" marR="91425" marT="91425" marB="91425"/>
                </a:tc>
                <a:tc>
                  <a:txBody>
                    <a:bodyPr/>
                    <a:lstStyle/>
                    <a:p>
                      <a:pPr marL="0" lvl="0" indent="0" rtl="0">
                        <a:spcBef>
                          <a:spcPts val="0"/>
                        </a:spcBef>
                        <a:buNone/>
                      </a:pPr>
                      <a:r>
                        <a:rPr lang="en" dirty="0">
                          <a:solidFill>
                            <a:srgbClr val="FFFFFF"/>
                          </a:solidFill>
                        </a:rPr>
                        <a:t>Label</a:t>
                      </a:r>
                    </a:p>
                  </a:txBody>
                  <a:tcPr marL="91425" marR="91425" marT="91425" marB="91425"/>
                </a:tc>
              </a:tr>
              <a:tr h="381000">
                <a:tc>
                  <a:txBody>
                    <a:bodyPr/>
                    <a:lstStyle/>
                    <a:p>
                      <a:pPr marL="0" lvl="0" indent="0" rtl="0">
                        <a:spcBef>
                          <a:spcPts val="0"/>
                        </a:spcBef>
                        <a:buNone/>
                      </a:pPr>
                      <a:r>
                        <a:rPr lang="en-US" dirty="0" smtClean="0">
                          <a:solidFill>
                            <a:srgbClr val="FFFFFF"/>
                          </a:solidFill>
                        </a:rPr>
                        <a:t>Species</a:t>
                      </a:r>
                      <a:r>
                        <a:rPr lang="en-US" baseline="0" dirty="0" smtClean="0">
                          <a:solidFill>
                            <a:srgbClr val="FFFFFF"/>
                          </a:solidFill>
                        </a:rPr>
                        <a:t> </a:t>
                      </a:r>
                      <a:r>
                        <a:rPr lang="en" dirty="0" smtClean="0">
                          <a:solidFill>
                            <a:srgbClr val="FFFFFF"/>
                          </a:solidFill>
                        </a:rPr>
                        <a:t>1</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a:t>
                      </a:r>
                    </a:p>
                    <a:p>
                      <a:pPr marL="0" lvl="0" indent="0" rtl="0">
                        <a:spcBef>
                          <a:spcPts val="0"/>
                        </a:spcBef>
                        <a:buNone/>
                      </a:pPr>
                      <a:r>
                        <a:rPr lang="en-US" dirty="0" smtClean="0">
                          <a:solidFill>
                            <a:srgbClr val="FFFFFF"/>
                          </a:solidFill>
                        </a:rPr>
                        <a:t>Death</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Preservation/Life</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Preservation/Life</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a:t>
                      </a:r>
                      <a:r>
                        <a:rPr lang="en-US" baseline="0" dirty="0" smtClean="0">
                          <a:solidFill>
                            <a:srgbClr val="FFFFFF"/>
                          </a:solidFill>
                        </a:rPr>
                        <a:t>Death</a:t>
                      </a:r>
                      <a:endParaRPr lang="en" dirty="0">
                        <a:solidFill>
                          <a:srgbClr val="FFFFFF"/>
                        </a:solidFill>
                      </a:endParaRPr>
                    </a:p>
                  </a:txBody>
                  <a:tcPr marL="91425" marR="91425" marT="91425" marB="91425"/>
                </a:tc>
                <a:tc>
                  <a:txBody>
                    <a:bodyPr/>
                    <a:lstStyle/>
                    <a:p>
                      <a:pPr marL="0" lvl="0" indent="0" rtl="0">
                        <a:spcBef>
                          <a:spcPts val="0"/>
                        </a:spcBef>
                        <a:buNone/>
                      </a:pPr>
                      <a:r>
                        <a:rPr lang="en-US" b="1" u="sng" dirty="0" smtClean="0">
                          <a:solidFill>
                            <a:srgbClr val="FFFFFF"/>
                          </a:solidFill>
                        </a:rPr>
                        <a:t>Extinction/Death</a:t>
                      </a:r>
                      <a:endParaRPr lang="en" b="1" u="sng" dirty="0">
                        <a:solidFill>
                          <a:srgbClr val="FFFFFF"/>
                        </a:solidFill>
                      </a:endParaRPr>
                    </a:p>
                  </a:txBody>
                  <a:tcPr marL="91425" marR="91425" marT="91425" marB="91425"/>
                </a:tc>
              </a:tr>
            </a:tbl>
          </a:graphicData>
        </a:graphic>
      </p:graphicFrame>
      <p:sp>
        <p:nvSpPr>
          <p:cNvPr id="310" name="Shape 310"/>
          <p:cNvSpPr/>
          <p:nvPr/>
        </p:nvSpPr>
        <p:spPr>
          <a:xfrm>
            <a:off x="86044" y="2054553"/>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1" name="Shape 311"/>
          <p:cNvSpPr/>
          <p:nvPr/>
        </p:nvSpPr>
        <p:spPr>
          <a:xfrm>
            <a:off x="239384" y="2206003"/>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2" name="Shape 312"/>
          <p:cNvSpPr txBox="1"/>
          <p:nvPr/>
        </p:nvSpPr>
        <p:spPr>
          <a:xfrm>
            <a:off x="318257" y="2587569"/>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314" name="Shape 314"/>
          <p:cNvSpPr/>
          <p:nvPr/>
        </p:nvSpPr>
        <p:spPr>
          <a:xfrm>
            <a:off x="347086"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8" name="Shape 318"/>
          <p:cNvSpPr/>
          <p:nvPr/>
        </p:nvSpPr>
        <p:spPr>
          <a:xfrm>
            <a:off x="1810362" y="229787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26" name="Shape 326"/>
          <p:cNvSpPr/>
          <p:nvPr/>
        </p:nvSpPr>
        <p:spPr>
          <a:xfrm flipH="1">
            <a:off x="1085722" y="2341923"/>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28" name="Shape 328"/>
          <p:cNvSpPr txBox="1"/>
          <p:nvPr/>
        </p:nvSpPr>
        <p:spPr>
          <a:xfrm>
            <a:off x="1275680" y="3463480"/>
            <a:ext cx="56400" cy="861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329" name="Shape 329"/>
          <p:cNvSpPr txBox="1"/>
          <p:nvPr/>
        </p:nvSpPr>
        <p:spPr>
          <a:xfrm>
            <a:off x="1271288" y="3407559"/>
            <a:ext cx="159900" cy="1179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373" name="Shape 373"/>
          <p:cNvSpPr/>
          <p:nvPr/>
        </p:nvSpPr>
        <p:spPr>
          <a:xfrm>
            <a:off x="1450739" y="2310319"/>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377" name="Shape 377"/>
          <p:cNvCxnSpPr>
            <a:stCxn id="373" idx="0"/>
          </p:cNvCxnSpPr>
          <p:nvPr/>
        </p:nvCxnSpPr>
        <p:spPr>
          <a:xfrm flipV="1">
            <a:off x="1530689" y="1076730"/>
            <a:ext cx="413360" cy="1233589"/>
          </a:xfrm>
          <a:prstGeom prst="straightConnector1">
            <a:avLst/>
          </a:prstGeom>
          <a:noFill/>
          <a:ln w="9525" cap="flat" cmpd="sng">
            <a:solidFill>
              <a:schemeClr val="dk2"/>
            </a:solidFill>
            <a:prstDash val="solid"/>
            <a:round/>
            <a:headEnd type="none" w="lg" len="lg"/>
            <a:tailEnd type="triangle" w="lg" len="lg"/>
          </a:ln>
        </p:spPr>
      </p:cxnSp>
      <p:cxnSp>
        <p:nvCxnSpPr>
          <p:cNvPr id="378" name="Shape 378"/>
          <p:cNvCxnSpPr>
            <a:stCxn id="113" idx="7"/>
          </p:cNvCxnSpPr>
          <p:nvPr/>
        </p:nvCxnSpPr>
        <p:spPr>
          <a:xfrm flipH="1" flipV="1">
            <a:off x="3534153" y="1076730"/>
            <a:ext cx="2201" cy="1261977"/>
          </a:xfrm>
          <a:prstGeom prst="straightConnector1">
            <a:avLst/>
          </a:prstGeom>
          <a:noFill/>
          <a:ln w="9525" cap="flat" cmpd="sng">
            <a:solidFill>
              <a:schemeClr val="dk2"/>
            </a:solidFill>
            <a:prstDash val="solid"/>
            <a:round/>
            <a:headEnd type="none" w="lg" len="lg"/>
            <a:tailEnd type="triangle" w="lg" len="lg"/>
          </a:ln>
        </p:spPr>
      </p:cxnSp>
      <p:cxnSp>
        <p:nvCxnSpPr>
          <p:cNvPr id="379" name="Shape 379"/>
          <p:cNvCxnSpPr>
            <a:stCxn id="8" idx="1"/>
          </p:cNvCxnSpPr>
          <p:nvPr/>
        </p:nvCxnSpPr>
        <p:spPr>
          <a:xfrm flipH="1" flipV="1">
            <a:off x="4727413" y="1076730"/>
            <a:ext cx="697922" cy="1289093"/>
          </a:xfrm>
          <a:prstGeom prst="straightConnector1">
            <a:avLst/>
          </a:prstGeom>
          <a:noFill/>
          <a:ln w="9525" cap="flat" cmpd="sng">
            <a:solidFill>
              <a:schemeClr val="dk2"/>
            </a:solidFill>
            <a:prstDash val="solid"/>
            <a:round/>
            <a:headEnd type="none" w="lg" len="lg"/>
            <a:tailEnd type="triangle" w="lg" len="lg"/>
          </a:ln>
        </p:spPr>
      </p:cxnSp>
      <p:cxnSp>
        <p:nvCxnSpPr>
          <p:cNvPr id="380" name="Shape 380"/>
          <p:cNvCxnSpPr/>
          <p:nvPr/>
        </p:nvCxnSpPr>
        <p:spPr>
          <a:xfrm flipH="1" flipV="1">
            <a:off x="6108975" y="1076730"/>
            <a:ext cx="962535" cy="1230006"/>
          </a:xfrm>
          <a:prstGeom prst="straightConnector1">
            <a:avLst/>
          </a:prstGeom>
          <a:noFill/>
          <a:ln w="9525" cap="flat" cmpd="sng">
            <a:solidFill>
              <a:schemeClr val="dk2"/>
            </a:solidFill>
            <a:prstDash val="solid"/>
            <a:round/>
            <a:headEnd type="none" w="lg" len="lg"/>
            <a:tailEnd type="triangle" w="lg" len="lg"/>
          </a:ln>
        </p:spPr>
      </p:cxnSp>
      <p:sp>
        <p:nvSpPr>
          <p:cNvPr id="381" name="Shape 381"/>
          <p:cNvSpPr txBox="1"/>
          <p:nvPr/>
        </p:nvSpPr>
        <p:spPr>
          <a:xfrm>
            <a:off x="181350" y="999290"/>
            <a:ext cx="8781600" cy="892800"/>
          </a:xfrm>
          <a:prstGeom prst="rect">
            <a:avLst/>
          </a:prstGeom>
          <a:noFill/>
          <a:ln>
            <a:noFill/>
          </a:ln>
        </p:spPr>
        <p:txBody>
          <a:bodyPr wrap="square" lIns="91425" tIns="91425" rIns="91425" bIns="91425" anchor="t" anchorCtr="0">
            <a:noAutofit/>
          </a:bodyPr>
          <a:lstStyle/>
          <a:p>
            <a:pPr marL="0" lvl="0" indent="0">
              <a:spcBef>
                <a:spcPts val="0"/>
              </a:spcBef>
              <a:buNone/>
            </a:pPr>
            <a:r>
              <a:rPr lang="en-US" sz="1800" u="sng" dirty="0" smtClean="0">
                <a:solidFill>
                  <a:schemeClr val="lt1"/>
                </a:solidFill>
              </a:rPr>
              <a:t>Wing Span</a:t>
            </a:r>
            <a:r>
              <a:rPr lang="en" sz="1800" dirty="0" smtClean="0">
                <a:solidFill>
                  <a:schemeClr val="lt1"/>
                </a:solidFill>
              </a:rPr>
              <a:t>               </a:t>
            </a:r>
            <a:r>
              <a:rPr lang="en-US" sz="1800" dirty="0" smtClean="0">
                <a:solidFill>
                  <a:schemeClr val="lt1"/>
                </a:solidFill>
              </a:rPr>
              <a:t>  </a:t>
            </a:r>
            <a:r>
              <a:rPr lang="en" sz="1800" u="sng" dirty="0" err="1" smtClean="0">
                <a:solidFill>
                  <a:schemeClr val="lt1"/>
                </a:solidFill>
              </a:rPr>
              <a:t>Ommatidia</a:t>
            </a:r>
            <a:r>
              <a:rPr lang="en" sz="1800" dirty="0" smtClean="0">
                <a:solidFill>
                  <a:schemeClr val="lt1"/>
                </a:solidFill>
              </a:rPr>
              <a:t>                    </a:t>
            </a:r>
            <a:r>
              <a:rPr lang="en" sz="1800" u="sng" dirty="0" smtClean="0">
                <a:solidFill>
                  <a:schemeClr val="lt1"/>
                </a:solidFill>
              </a:rPr>
              <a:t>Incisor </a:t>
            </a:r>
            <a:r>
              <a:rPr lang="en" sz="1800" u="sng" dirty="0">
                <a:solidFill>
                  <a:schemeClr val="lt1"/>
                </a:solidFill>
              </a:rPr>
              <a:t>Teeth</a:t>
            </a:r>
            <a:r>
              <a:rPr lang="en" sz="1800" dirty="0">
                <a:solidFill>
                  <a:schemeClr val="lt1"/>
                </a:solidFill>
              </a:rPr>
              <a:t>            </a:t>
            </a:r>
            <a:r>
              <a:rPr lang="en-US" sz="1800" u="sng" dirty="0" smtClean="0">
                <a:solidFill>
                  <a:schemeClr val="lt1"/>
                </a:solidFill>
              </a:rPr>
              <a:t>F</a:t>
            </a:r>
            <a:r>
              <a:rPr lang="en-US" sz="1800" u="sng" dirty="0" smtClean="0">
                <a:solidFill>
                  <a:schemeClr val="lt1"/>
                </a:solidFill>
              </a:rPr>
              <a:t>ur Stripe</a:t>
            </a:r>
            <a:r>
              <a:rPr lang="en" sz="1800" u="sng" dirty="0" smtClean="0">
                <a:solidFill>
                  <a:schemeClr val="lt1"/>
                </a:solidFill>
              </a:rPr>
              <a:t> </a:t>
            </a:r>
            <a:r>
              <a:rPr lang="en" sz="1800" u="sng" dirty="0">
                <a:solidFill>
                  <a:schemeClr val="lt1"/>
                </a:solidFill>
              </a:rPr>
              <a:t>Color</a:t>
            </a:r>
          </a:p>
          <a:p>
            <a:pPr marL="0" lvl="0" indent="0">
              <a:spcBef>
                <a:spcPts val="0"/>
              </a:spcBef>
              <a:buNone/>
            </a:pPr>
            <a:r>
              <a:rPr lang="en" dirty="0" smtClean="0">
                <a:solidFill>
                  <a:schemeClr val="lt1"/>
                </a:solidFill>
              </a:rPr>
              <a:t>LIF</a:t>
            </a:r>
            <a:r>
              <a:rPr lang="en-US" dirty="0" smtClean="0">
                <a:solidFill>
                  <a:schemeClr val="lt1"/>
                </a:solidFill>
              </a:rPr>
              <a:t>,SRY,</a:t>
            </a:r>
            <a:r>
              <a:rPr lang="en" dirty="0" smtClean="0">
                <a:solidFill>
                  <a:schemeClr val="lt1"/>
                </a:solidFill>
              </a:rPr>
              <a:t>BRCA1</a:t>
            </a:r>
            <a:r>
              <a:rPr lang="en-US" dirty="0" smtClean="0">
                <a:solidFill>
                  <a:schemeClr val="lt1"/>
                </a:solidFill>
              </a:rPr>
              <a:t>,UNM2</a:t>
            </a:r>
            <a:r>
              <a:rPr lang="en" dirty="0" smtClean="0">
                <a:solidFill>
                  <a:schemeClr val="lt1"/>
                </a:solidFill>
              </a:rPr>
              <a:t>    </a:t>
            </a:r>
            <a:r>
              <a:rPr lang="en-US" dirty="0" smtClean="0">
                <a:solidFill>
                  <a:schemeClr val="lt1"/>
                </a:solidFill>
              </a:rPr>
              <a:t>  </a:t>
            </a:r>
            <a:r>
              <a:rPr lang="en" dirty="0" smtClean="0">
                <a:solidFill>
                  <a:schemeClr val="lt1"/>
                </a:solidFill>
              </a:rPr>
              <a:t>CREBBP</a:t>
            </a:r>
            <a:r>
              <a:rPr lang="en-US" dirty="0" smtClean="0">
                <a:solidFill>
                  <a:schemeClr val="lt1"/>
                </a:solidFill>
              </a:rPr>
              <a:t>,</a:t>
            </a:r>
            <a:r>
              <a:rPr lang="en" dirty="0" smtClean="0">
                <a:solidFill>
                  <a:schemeClr val="lt1"/>
                </a:solidFill>
              </a:rPr>
              <a:t>MCM6</a:t>
            </a:r>
            <a:r>
              <a:rPr lang="en-US" dirty="0" smtClean="0">
                <a:solidFill>
                  <a:schemeClr val="lt1"/>
                </a:solidFill>
              </a:rPr>
              <a:t>,YRI1,SNM</a:t>
            </a:r>
            <a:r>
              <a:rPr lang="en" dirty="0" smtClean="0">
                <a:solidFill>
                  <a:schemeClr val="lt1"/>
                </a:solidFill>
              </a:rPr>
              <a:t>  </a:t>
            </a:r>
            <a:r>
              <a:rPr lang="en-US" dirty="0" smtClean="0">
                <a:solidFill>
                  <a:schemeClr val="lt1"/>
                </a:solidFill>
              </a:rPr>
              <a:t>  </a:t>
            </a:r>
            <a:r>
              <a:rPr lang="en" dirty="0" smtClean="0">
                <a:solidFill>
                  <a:schemeClr val="lt1"/>
                </a:solidFill>
              </a:rPr>
              <a:t>MYH7</a:t>
            </a:r>
            <a:r>
              <a:rPr lang="en-US" dirty="0" smtClean="0">
                <a:solidFill>
                  <a:schemeClr val="lt1"/>
                </a:solidFill>
              </a:rPr>
              <a:t>,</a:t>
            </a:r>
            <a:r>
              <a:rPr lang="en" dirty="0" smtClean="0">
                <a:solidFill>
                  <a:schemeClr val="lt1"/>
                </a:solidFill>
              </a:rPr>
              <a:t>PKC</a:t>
            </a:r>
            <a:r>
              <a:rPr lang="en-US" dirty="0" smtClean="0">
                <a:solidFill>
                  <a:schemeClr val="lt1"/>
                </a:solidFill>
              </a:rPr>
              <a:t>,NMN1,BRN</a:t>
            </a:r>
            <a:r>
              <a:rPr lang="en" dirty="0" smtClean="0">
                <a:solidFill>
                  <a:schemeClr val="lt1"/>
                </a:solidFill>
              </a:rPr>
              <a:t>  </a:t>
            </a:r>
            <a:r>
              <a:rPr lang="en-US" dirty="0" smtClean="0">
                <a:solidFill>
                  <a:schemeClr val="lt1"/>
                </a:solidFill>
              </a:rPr>
              <a:t>  </a:t>
            </a:r>
            <a:r>
              <a:rPr lang="en" dirty="0" smtClean="0">
                <a:solidFill>
                  <a:schemeClr val="lt1"/>
                </a:solidFill>
              </a:rPr>
              <a:t>MEFV</a:t>
            </a:r>
            <a:r>
              <a:rPr lang="en-US" dirty="0" smtClean="0">
                <a:solidFill>
                  <a:schemeClr val="lt1"/>
                </a:solidFill>
              </a:rPr>
              <a:t>,</a:t>
            </a:r>
            <a:r>
              <a:rPr lang="en-US" dirty="0" smtClean="0">
                <a:solidFill>
                  <a:schemeClr val="lt1"/>
                </a:solidFill>
              </a:rPr>
              <a:t>JRM1,TIF,WRNM</a:t>
            </a:r>
            <a:endParaRPr lang="en" dirty="0">
              <a:solidFill>
                <a:schemeClr val="lt1"/>
              </a:solidFill>
            </a:endParaRPr>
          </a:p>
          <a:p>
            <a:pPr marL="0" lvl="0" indent="0">
              <a:spcBef>
                <a:spcPts val="0"/>
              </a:spcBef>
              <a:buNone/>
            </a:pPr>
            <a:r>
              <a:rPr lang="en-US" dirty="0" smtClean="0">
                <a:solidFill>
                  <a:schemeClr val="lt1"/>
                </a:solidFill>
              </a:rPr>
              <a:t>Extin</a:t>
            </a:r>
            <a:r>
              <a:rPr lang="en-US" dirty="0" smtClean="0">
                <a:solidFill>
                  <a:schemeClr val="lt1"/>
                </a:solidFill>
              </a:rPr>
              <a:t>ction/</a:t>
            </a:r>
            <a:r>
              <a:rPr lang="en" dirty="0" smtClean="0">
                <a:solidFill>
                  <a:schemeClr val="lt1"/>
                </a:solidFill>
              </a:rPr>
              <a:t>Death</a:t>
            </a:r>
            <a:r>
              <a:rPr lang="en" dirty="0">
                <a:solidFill>
                  <a:schemeClr val="lt1"/>
                </a:solidFill>
              </a:rPr>
              <a:t>	</a:t>
            </a:r>
            <a:r>
              <a:rPr lang="en-US" dirty="0" smtClean="0">
                <a:solidFill>
                  <a:schemeClr val="lt1"/>
                </a:solidFill>
              </a:rPr>
              <a:t>       </a:t>
            </a:r>
            <a:r>
              <a:rPr lang="en-US" dirty="0">
                <a:solidFill>
                  <a:schemeClr val="lt1"/>
                </a:solidFill>
              </a:rPr>
              <a:t> </a:t>
            </a:r>
            <a:r>
              <a:rPr lang="en-US" dirty="0" smtClean="0">
                <a:solidFill>
                  <a:schemeClr val="lt1"/>
                </a:solidFill>
              </a:rPr>
              <a:t>Preservation/Life</a:t>
            </a:r>
            <a:r>
              <a:rPr lang="en" dirty="0" smtClean="0">
                <a:solidFill>
                  <a:schemeClr val="lt1"/>
                </a:solidFill>
              </a:rPr>
              <a:t>                     </a:t>
            </a:r>
            <a:r>
              <a:rPr lang="en-US" dirty="0" smtClean="0">
                <a:solidFill>
                  <a:schemeClr val="lt1"/>
                </a:solidFill>
              </a:rPr>
              <a:t>Preservation/Life</a:t>
            </a:r>
            <a:r>
              <a:rPr lang="en" dirty="0" smtClean="0">
                <a:solidFill>
                  <a:schemeClr val="lt1"/>
                </a:solidFill>
              </a:rPr>
              <a:t>               </a:t>
            </a:r>
            <a:r>
              <a:rPr lang="en-US" dirty="0" smtClean="0">
                <a:solidFill>
                  <a:schemeClr val="lt1"/>
                </a:solidFill>
              </a:rPr>
              <a:t>Extinction/Death</a:t>
            </a:r>
            <a:endParaRPr lang="en" dirty="0">
              <a:solidFill>
                <a:schemeClr val="lt1"/>
              </a:solidFill>
            </a:endParaRPr>
          </a:p>
        </p:txBody>
      </p:sp>
      <p:cxnSp>
        <p:nvCxnSpPr>
          <p:cNvPr id="3" name="Straight Connector 2"/>
          <p:cNvCxnSpPr/>
          <p:nvPr/>
        </p:nvCxnSpPr>
        <p:spPr>
          <a:xfrm>
            <a:off x="239384" y="2387564"/>
            <a:ext cx="1839000" cy="0"/>
          </a:xfrm>
          <a:prstGeom prst="line">
            <a:avLst/>
          </a:prstGeom>
        </p:spPr>
        <p:style>
          <a:lnRef idx="1">
            <a:schemeClr val="dk1"/>
          </a:lnRef>
          <a:fillRef idx="0">
            <a:schemeClr val="dk1"/>
          </a:fillRef>
          <a:effectRef idx="0">
            <a:schemeClr val="dk1"/>
          </a:effectRef>
          <a:fontRef idx="minor">
            <a:schemeClr val="tx1"/>
          </a:fontRef>
        </p:style>
      </p:cxnSp>
      <p:sp>
        <p:nvSpPr>
          <p:cNvPr id="100" name="Shape 314"/>
          <p:cNvSpPr/>
          <p:nvPr/>
        </p:nvSpPr>
        <p:spPr>
          <a:xfrm>
            <a:off x="1476588"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1" name="Shape 318"/>
          <p:cNvSpPr/>
          <p:nvPr/>
        </p:nvSpPr>
        <p:spPr>
          <a:xfrm>
            <a:off x="516367" y="231031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2" name="Shape 326"/>
          <p:cNvSpPr/>
          <p:nvPr/>
        </p:nvSpPr>
        <p:spPr>
          <a:xfrm flipH="1">
            <a:off x="750768" y="2343860"/>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03" name="Shape 318"/>
          <p:cNvSpPr/>
          <p:nvPr/>
        </p:nvSpPr>
        <p:spPr>
          <a:xfrm>
            <a:off x="1245255" y="2320800"/>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4" name="Shape 314"/>
          <p:cNvSpPr/>
          <p:nvPr/>
        </p:nvSpPr>
        <p:spPr>
          <a:xfrm>
            <a:off x="1619589"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5" name="Shape 318"/>
          <p:cNvSpPr/>
          <p:nvPr/>
        </p:nvSpPr>
        <p:spPr>
          <a:xfrm>
            <a:off x="875365" y="2319636"/>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7" name="Shape 310"/>
          <p:cNvSpPr/>
          <p:nvPr/>
        </p:nvSpPr>
        <p:spPr>
          <a:xfrm>
            <a:off x="2338909" y="2044750"/>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8" name="Shape 311"/>
          <p:cNvSpPr/>
          <p:nvPr/>
        </p:nvSpPr>
        <p:spPr>
          <a:xfrm>
            <a:off x="2467562" y="2216063"/>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9" name="Shape 312"/>
          <p:cNvSpPr txBox="1"/>
          <p:nvPr/>
        </p:nvSpPr>
        <p:spPr>
          <a:xfrm>
            <a:off x="2560176" y="2588454"/>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10" name="Shape 314"/>
          <p:cNvSpPr/>
          <p:nvPr/>
        </p:nvSpPr>
        <p:spPr>
          <a:xfrm>
            <a:off x="2819904" y="2355791"/>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1" name="Shape 318"/>
          <p:cNvSpPr/>
          <p:nvPr/>
        </p:nvSpPr>
        <p:spPr>
          <a:xfrm>
            <a:off x="3893143" y="2309834"/>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2" name="Shape 326"/>
          <p:cNvSpPr/>
          <p:nvPr/>
        </p:nvSpPr>
        <p:spPr>
          <a:xfrm flipH="1">
            <a:off x="3327641" y="2342808"/>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13" name="Shape 373"/>
          <p:cNvSpPr/>
          <p:nvPr/>
        </p:nvSpPr>
        <p:spPr>
          <a:xfrm flipH="1">
            <a:off x="3509537" y="2311204"/>
            <a:ext cx="183121"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14" name="Straight Connector 113"/>
          <p:cNvCxnSpPr/>
          <p:nvPr/>
        </p:nvCxnSpPr>
        <p:spPr>
          <a:xfrm>
            <a:off x="2466701" y="2396881"/>
            <a:ext cx="1839000" cy="0"/>
          </a:xfrm>
          <a:prstGeom prst="line">
            <a:avLst/>
          </a:prstGeom>
        </p:spPr>
        <p:style>
          <a:lnRef idx="1">
            <a:schemeClr val="dk1"/>
          </a:lnRef>
          <a:fillRef idx="0">
            <a:schemeClr val="dk1"/>
          </a:fillRef>
          <a:effectRef idx="0">
            <a:schemeClr val="dk1"/>
          </a:effectRef>
          <a:fontRef idx="minor">
            <a:schemeClr val="tx1"/>
          </a:fontRef>
        </p:style>
      </p:cxnSp>
      <p:sp>
        <p:nvSpPr>
          <p:cNvPr id="115" name="Shape 314"/>
          <p:cNvSpPr/>
          <p:nvPr/>
        </p:nvSpPr>
        <p:spPr>
          <a:xfrm>
            <a:off x="3711855" y="2355075"/>
            <a:ext cx="131955" cy="13134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6" name="Shape 318"/>
          <p:cNvSpPr/>
          <p:nvPr/>
        </p:nvSpPr>
        <p:spPr>
          <a:xfrm>
            <a:off x="2579664" y="2311204"/>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7" name="Shape 326"/>
          <p:cNvSpPr/>
          <p:nvPr/>
        </p:nvSpPr>
        <p:spPr>
          <a:xfrm flipH="1">
            <a:off x="2992687" y="2344745"/>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18" name="Shape 318"/>
          <p:cNvSpPr/>
          <p:nvPr/>
        </p:nvSpPr>
        <p:spPr>
          <a:xfrm>
            <a:off x="3534153" y="2306735"/>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9" name="Shape 314"/>
          <p:cNvSpPr/>
          <p:nvPr/>
        </p:nvSpPr>
        <p:spPr>
          <a:xfrm>
            <a:off x="4080013" y="2355075"/>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0" name="Shape 318"/>
          <p:cNvSpPr/>
          <p:nvPr/>
        </p:nvSpPr>
        <p:spPr>
          <a:xfrm>
            <a:off x="3117284" y="2320521"/>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1" name="Shape 310"/>
          <p:cNvSpPr/>
          <p:nvPr/>
        </p:nvSpPr>
        <p:spPr>
          <a:xfrm>
            <a:off x="4575911" y="2054553"/>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2" name="Shape 311"/>
          <p:cNvSpPr/>
          <p:nvPr/>
        </p:nvSpPr>
        <p:spPr>
          <a:xfrm>
            <a:off x="4727413" y="2208884"/>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3" name="Shape 312"/>
          <p:cNvSpPr txBox="1"/>
          <p:nvPr/>
        </p:nvSpPr>
        <p:spPr>
          <a:xfrm>
            <a:off x="4807643" y="2601247"/>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24" name="Shape 314"/>
          <p:cNvSpPr/>
          <p:nvPr/>
        </p:nvSpPr>
        <p:spPr>
          <a:xfrm>
            <a:off x="4767771" y="2368025"/>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5" name="Shape 318"/>
          <p:cNvSpPr/>
          <p:nvPr/>
        </p:nvSpPr>
        <p:spPr>
          <a:xfrm>
            <a:off x="6287278" y="2335123"/>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6" name="Shape 326"/>
          <p:cNvSpPr/>
          <p:nvPr/>
        </p:nvSpPr>
        <p:spPr>
          <a:xfrm flipH="1">
            <a:off x="5575108" y="2355601"/>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cxnSp>
        <p:nvCxnSpPr>
          <p:cNvPr id="128" name="Straight Connector 127"/>
          <p:cNvCxnSpPr/>
          <p:nvPr/>
        </p:nvCxnSpPr>
        <p:spPr>
          <a:xfrm>
            <a:off x="4720701" y="2433541"/>
            <a:ext cx="1839000" cy="0"/>
          </a:xfrm>
          <a:prstGeom prst="line">
            <a:avLst/>
          </a:prstGeom>
        </p:spPr>
        <p:style>
          <a:lnRef idx="1">
            <a:schemeClr val="dk1"/>
          </a:lnRef>
          <a:fillRef idx="0">
            <a:schemeClr val="dk1"/>
          </a:fillRef>
          <a:effectRef idx="0">
            <a:schemeClr val="dk1"/>
          </a:effectRef>
          <a:fontRef idx="minor">
            <a:schemeClr val="tx1"/>
          </a:fontRef>
        </p:style>
      </p:cxnSp>
      <p:sp>
        <p:nvSpPr>
          <p:cNvPr id="129" name="Shape 314"/>
          <p:cNvSpPr/>
          <p:nvPr/>
        </p:nvSpPr>
        <p:spPr>
          <a:xfrm>
            <a:off x="5016773" y="236563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0" name="Shape 318"/>
          <p:cNvSpPr/>
          <p:nvPr/>
        </p:nvSpPr>
        <p:spPr>
          <a:xfrm>
            <a:off x="5190880" y="2347738"/>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1" name="Shape 326"/>
          <p:cNvSpPr/>
          <p:nvPr/>
        </p:nvSpPr>
        <p:spPr>
          <a:xfrm flipH="1">
            <a:off x="5922400" y="2356684"/>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32" name="Shape 318"/>
          <p:cNvSpPr/>
          <p:nvPr/>
        </p:nvSpPr>
        <p:spPr>
          <a:xfrm>
            <a:off x="5734641" y="2334478"/>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3" name="Shape 314"/>
          <p:cNvSpPr/>
          <p:nvPr/>
        </p:nvSpPr>
        <p:spPr>
          <a:xfrm>
            <a:off x="6108975" y="2355601"/>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5" name="Shape 310"/>
          <p:cNvSpPr/>
          <p:nvPr/>
        </p:nvSpPr>
        <p:spPr>
          <a:xfrm>
            <a:off x="6820650" y="2054553"/>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6" name="Shape 311"/>
          <p:cNvSpPr/>
          <p:nvPr/>
        </p:nvSpPr>
        <p:spPr>
          <a:xfrm>
            <a:off x="6973990" y="2206003"/>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7" name="Shape 312"/>
          <p:cNvSpPr txBox="1"/>
          <p:nvPr/>
        </p:nvSpPr>
        <p:spPr>
          <a:xfrm>
            <a:off x="7052863" y="2587569"/>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38" name="Shape 314"/>
          <p:cNvSpPr/>
          <p:nvPr/>
        </p:nvSpPr>
        <p:spPr>
          <a:xfrm>
            <a:off x="7081692"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9" name="Shape 318"/>
          <p:cNvSpPr/>
          <p:nvPr/>
        </p:nvSpPr>
        <p:spPr>
          <a:xfrm>
            <a:off x="7644474" y="229787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0" name="Shape 326"/>
          <p:cNvSpPr/>
          <p:nvPr/>
        </p:nvSpPr>
        <p:spPr>
          <a:xfrm flipH="1">
            <a:off x="7820328" y="2341923"/>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41" name="Shape 373"/>
          <p:cNvSpPr/>
          <p:nvPr/>
        </p:nvSpPr>
        <p:spPr>
          <a:xfrm>
            <a:off x="7066746" y="2297879"/>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42" name="Straight Connector 141"/>
          <p:cNvCxnSpPr/>
          <p:nvPr/>
        </p:nvCxnSpPr>
        <p:spPr>
          <a:xfrm>
            <a:off x="6976012" y="2379658"/>
            <a:ext cx="1839000" cy="0"/>
          </a:xfrm>
          <a:prstGeom prst="line">
            <a:avLst/>
          </a:prstGeom>
        </p:spPr>
        <p:style>
          <a:lnRef idx="1">
            <a:schemeClr val="dk1"/>
          </a:lnRef>
          <a:fillRef idx="0">
            <a:schemeClr val="dk1"/>
          </a:fillRef>
          <a:effectRef idx="0">
            <a:schemeClr val="dk1"/>
          </a:effectRef>
          <a:fontRef idx="minor">
            <a:schemeClr val="tx1"/>
          </a:fontRef>
        </p:style>
      </p:cxnSp>
      <p:sp>
        <p:nvSpPr>
          <p:cNvPr id="143" name="Shape 314"/>
          <p:cNvSpPr/>
          <p:nvPr/>
        </p:nvSpPr>
        <p:spPr>
          <a:xfrm>
            <a:off x="8173558" y="2334060"/>
            <a:ext cx="110491" cy="150175"/>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4" name="Shape 318"/>
          <p:cNvSpPr/>
          <p:nvPr/>
        </p:nvSpPr>
        <p:spPr>
          <a:xfrm>
            <a:off x="7250973" y="231031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5" name="Shape 326"/>
          <p:cNvSpPr/>
          <p:nvPr/>
        </p:nvSpPr>
        <p:spPr>
          <a:xfrm flipH="1">
            <a:off x="7485374" y="2343860"/>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46" name="Shape 318"/>
          <p:cNvSpPr/>
          <p:nvPr/>
        </p:nvSpPr>
        <p:spPr>
          <a:xfrm>
            <a:off x="7979861" y="2320800"/>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7" name="Shape 314"/>
          <p:cNvSpPr/>
          <p:nvPr/>
        </p:nvSpPr>
        <p:spPr>
          <a:xfrm>
            <a:off x="8354195"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8" name="Shape 318"/>
          <p:cNvSpPr/>
          <p:nvPr/>
        </p:nvSpPr>
        <p:spPr>
          <a:xfrm>
            <a:off x="8551011" y="2283906"/>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8" name="Oval 7"/>
          <p:cNvSpPr/>
          <p:nvPr/>
        </p:nvSpPr>
        <p:spPr>
          <a:xfrm>
            <a:off x="5394993" y="2337773"/>
            <a:ext cx="207189" cy="191536"/>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52" name="Shape 318"/>
          <p:cNvSpPr/>
          <p:nvPr/>
        </p:nvSpPr>
        <p:spPr>
          <a:xfrm>
            <a:off x="5423529" y="2337905"/>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pic>
        <p:nvPicPr>
          <p:cNvPr id="163" name="Shape 165"/>
          <p:cNvPicPr preferRelativeResize="0"/>
          <p:nvPr/>
        </p:nvPicPr>
        <p:blipFill>
          <a:blip r:embed="rId3">
            <a:alphaModFix/>
          </a:blip>
          <a:stretch>
            <a:fillRect/>
          </a:stretch>
        </p:blipFill>
        <p:spPr>
          <a:xfrm>
            <a:off x="5387462" y="3144028"/>
            <a:ext cx="3537637" cy="1975668"/>
          </a:xfrm>
          <a:prstGeom prst="rect">
            <a:avLst/>
          </a:prstGeom>
          <a:noFill/>
          <a:ln>
            <a:noFill/>
          </a:ln>
        </p:spPr>
      </p:pic>
      <p:sp>
        <p:nvSpPr>
          <p:cNvPr id="19" name="TextBox 18"/>
          <p:cNvSpPr txBox="1"/>
          <p:nvPr/>
        </p:nvSpPr>
        <p:spPr>
          <a:xfrm>
            <a:off x="181350" y="2928395"/>
            <a:ext cx="5076373" cy="1815882"/>
          </a:xfrm>
          <a:prstGeom prst="rect">
            <a:avLst/>
          </a:prstGeom>
          <a:noFill/>
        </p:spPr>
        <p:txBody>
          <a:bodyPr wrap="square" rtlCol="0">
            <a:spAutoFit/>
          </a:bodyPr>
          <a:lstStyle/>
          <a:p>
            <a:r>
              <a:rPr lang="en-US" dirty="0" smtClean="0">
                <a:solidFill>
                  <a:schemeClr val="lt1"/>
                </a:solidFill>
              </a:rPr>
              <a:t>Here is an example of a DNA strand with four </a:t>
            </a:r>
            <a:r>
              <a:rPr lang="en-US" dirty="0" err="1" smtClean="0">
                <a:solidFill>
                  <a:schemeClr val="lt1"/>
                </a:solidFill>
              </a:rPr>
              <a:t>substrands</a:t>
            </a:r>
            <a:r>
              <a:rPr lang="en-US" dirty="0" smtClean="0">
                <a:solidFill>
                  <a:schemeClr val="lt1"/>
                </a:solidFill>
              </a:rPr>
              <a:t>.  Each </a:t>
            </a:r>
            <a:r>
              <a:rPr lang="en-US" dirty="0" err="1" smtClean="0">
                <a:solidFill>
                  <a:schemeClr val="lt1"/>
                </a:solidFill>
              </a:rPr>
              <a:t>substrand</a:t>
            </a:r>
            <a:r>
              <a:rPr lang="en-US" dirty="0" smtClean="0">
                <a:solidFill>
                  <a:schemeClr val="lt1"/>
                </a:solidFill>
              </a:rPr>
              <a:t> maps to a specific characteristic.  In reality, the DNA strand will be much longer and many more characteristics will be represented.  In this example’s case though, the characteristics are “wing span”, “</a:t>
            </a:r>
            <a:r>
              <a:rPr lang="en-US" dirty="0" err="1" smtClean="0">
                <a:solidFill>
                  <a:schemeClr val="lt1"/>
                </a:solidFill>
              </a:rPr>
              <a:t>ommatidia</a:t>
            </a:r>
            <a:r>
              <a:rPr lang="en-US" dirty="0" smtClean="0">
                <a:solidFill>
                  <a:schemeClr val="lt1"/>
                </a:solidFill>
              </a:rPr>
              <a:t>”, “incisor teeth” and “fur stripe color”.  Notice that each </a:t>
            </a:r>
            <a:r>
              <a:rPr lang="en-US" dirty="0" err="1" smtClean="0">
                <a:solidFill>
                  <a:schemeClr val="lt1"/>
                </a:solidFill>
              </a:rPr>
              <a:t>substrand</a:t>
            </a:r>
            <a:r>
              <a:rPr lang="en-US" dirty="0" smtClean="0">
                <a:solidFill>
                  <a:schemeClr val="lt1"/>
                </a:solidFill>
              </a:rPr>
              <a:t> has their own k-nearest neighbor.   Also notice that the species itself has a label of “Extinction/Death” on the right. </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6"/>
        <p:cNvGrpSpPr/>
        <p:nvPr/>
      </p:nvGrpSpPr>
      <p:grpSpPr>
        <a:xfrm>
          <a:off x="0" y="0"/>
          <a:ext cx="0" cy="0"/>
          <a:chOff x="0" y="0"/>
          <a:chExt cx="0" cy="0"/>
        </a:xfrm>
      </p:grpSpPr>
      <p:sp>
        <p:nvSpPr>
          <p:cNvPr id="308" name="Shape 308"/>
          <p:cNvSpPr txBox="1"/>
          <p:nvPr/>
        </p:nvSpPr>
        <p:spPr>
          <a:xfrm>
            <a:off x="535775" y="712150"/>
            <a:ext cx="5197200" cy="768000"/>
          </a:xfrm>
          <a:prstGeom prst="rect">
            <a:avLst/>
          </a:prstGeom>
          <a:noFill/>
          <a:ln>
            <a:noFill/>
          </a:ln>
        </p:spPr>
        <p:txBody>
          <a:bodyPr wrap="square" lIns="91425" tIns="91425" rIns="91425" bIns="91425" anchor="t" anchorCtr="0">
            <a:noAutofit/>
          </a:bodyPr>
          <a:lstStyle/>
          <a:p>
            <a:pPr marL="0" lvl="0" indent="0" rtl="0">
              <a:spcBef>
                <a:spcPts val="0"/>
              </a:spcBef>
              <a:spcAft>
                <a:spcPts val="1600"/>
              </a:spcAft>
              <a:buNone/>
            </a:pPr>
            <a:r>
              <a:rPr lang="en" sz="3600">
                <a:solidFill>
                  <a:srgbClr val="1B212C"/>
                </a:solidFill>
                <a:latin typeface="Montserrat"/>
                <a:ea typeface="Montserrat"/>
                <a:cs typeface="Montserrat"/>
                <a:sym typeface="Montserrat"/>
              </a:rPr>
              <a:t>Selling your idea</a:t>
            </a:r>
          </a:p>
        </p:txBody>
      </p:sp>
      <p:graphicFrame>
        <p:nvGraphicFramePr>
          <p:cNvPr id="309" name="Shape 309"/>
          <p:cNvGraphicFramePr/>
          <p:nvPr>
            <p:extLst>
              <p:ext uri="{D42A27DB-BD31-4B8C-83A1-F6EECF244321}">
                <p14:modId xmlns:p14="http://schemas.microsoft.com/office/powerpoint/2010/main" val="560015007"/>
              </p:ext>
            </p:extLst>
          </p:nvPr>
        </p:nvGraphicFramePr>
        <p:xfrm>
          <a:off x="194888" y="70950"/>
          <a:ext cx="8768062" cy="1005780"/>
        </p:xfrm>
        <a:graphic>
          <a:graphicData uri="http://schemas.openxmlformats.org/drawingml/2006/table">
            <a:tbl>
              <a:tblPr>
                <a:noFill/>
                <a:tableStyleId>{39F92308-11FF-48E8-8484-38783F46644C}</a:tableStyleId>
              </a:tblPr>
              <a:tblGrid>
                <a:gridCol w="1540671"/>
                <a:gridCol w="1146537"/>
                <a:gridCol w="1333466"/>
                <a:gridCol w="1270472"/>
                <a:gridCol w="1597672"/>
                <a:gridCol w="1879244"/>
              </a:tblGrid>
              <a:tr h="381000">
                <a:tc>
                  <a:txBody>
                    <a:bodyPr/>
                    <a:lstStyle/>
                    <a:p>
                      <a:pPr marL="0" lvl="0" indent="0" rtl="0">
                        <a:spcBef>
                          <a:spcPts val="0"/>
                        </a:spcBef>
                        <a:buNone/>
                      </a:pPr>
                      <a:r>
                        <a:rPr lang="en">
                          <a:solidFill>
                            <a:srgbClr val="FFFFFF"/>
                          </a:solidFill>
                        </a:rPr>
                        <a:t>species</a:t>
                      </a:r>
                    </a:p>
                  </a:txBody>
                  <a:tcPr marL="91425" marR="91425" marT="91425" marB="91425"/>
                </a:tc>
                <a:tc>
                  <a:txBody>
                    <a:bodyPr/>
                    <a:lstStyle/>
                    <a:p>
                      <a:pPr marL="0" lvl="0" indent="0" rtl="0">
                        <a:spcBef>
                          <a:spcPts val="0"/>
                        </a:spcBef>
                        <a:buNone/>
                      </a:pPr>
                      <a:r>
                        <a:rPr lang="en-US" dirty="0" smtClean="0">
                          <a:solidFill>
                            <a:srgbClr val="FFFFFF"/>
                          </a:solidFill>
                        </a:rPr>
                        <a:t>Wing</a:t>
                      </a:r>
                      <a:r>
                        <a:rPr lang="en-US" baseline="0" dirty="0" smtClean="0">
                          <a:solidFill>
                            <a:srgbClr val="FFFFFF"/>
                          </a:solidFill>
                        </a:rPr>
                        <a:t> Span</a:t>
                      </a:r>
                      <a:endParaRPr lang="en" dirty="0">
                        <a:solidFill>
                          <a:srgbClr val="FFFFFF"/>
                        </a:solidFill>
                      </a:endParaRPr>
                    </a:p>
                  </a:txBody>
                  <a:tcPr marL="91425" marR="91425" marT="91425" marB="91425"/>
                </a:tc>
                <a:tc>
                  <a:txBody>
                    <a:bodyPr/>
                    <a:lstStyle/>
                    <a:p>
                      <a:pPr marL="0" lvl="0" indent="0" rtl="0">
                        <a:spcBef>
                          <a:spcPts val="0"/>
                        </a:spcBef>
                        <a:buNone/>
                      </a:pPr>
                      <a:r>
                        <a:rPr lang="en">
                          <a:solidFill>
                            <a:srgbClr val="FFFFFF"/>
                          </a:solidFill>
                        </a:rPr>
                        <a:t>Ommatidia</a:t>
                      </a:r>
                    </a:p>
                  </a:txBody>
                  <a:tcPr marL="91425" marR="91425" marT="91425" marB="91425"/>
                </a:tc>
                <a:tc>
                  <a:txBody>
                    <a:bodyPr/>
                    <a:lstStyle/>
                    <a:p>
                      <a:pPr marL="0" lvl="0" indent="0" rtl="0">
                        <a:spcBef>
                          <a:spcPts val="0"/>
                        </a:spcBef>
                        <a:buNone/>
                      </a:pPr>
                      <a:r>
                        <a:rPr lang="en">
                          <a:solidFill>
                            <a:schemeClr val="lt1"/>
                          </a:solidFill>
                        </a:rPr>
                        <a:t>Incisor Teeth</a:t>
                      </a:r>
                    </a:p>
                  </a:txBody>
                  <a:tcPr marL="91425" marR="91425" marT="91425" marB="91425"/>
                </a:tc>
                <a:tc>
                  <a:txBody>
                    <a:bodyPr/>
                    <a:lstStyle/>
                    <a:p>
                      <a:pPr marL="0" lvl="0" indent="0" rtl="0">
                        <a:spcBef>
                          <a:spcPts val="0"/>
                        </a:spcBef>
                        <a:buNone/>
                      </a:pPr>
                      <a:r>
                        <a:rPr lang="en-US" dirty="0" smtClean="0">
                          <a:solidFill>
                            <a:srgbClr val="FFFFFF"/>
                          </a:solidFill>
                        </a:rPr>
                        <a:t>Fur</a:t>
                      </a:r>
                      <a:r>
                        <a:rPr lang="en-US" baseline="0" dirty="0" smtClean="0">
                          <a:solidFill>
                            <a:srgbClr val="FFFFFF"/>
                          </a:solidFill>
                        </a:rPr>
                        <a:t> Stripe</a:t>
                      </a:r>
                      <a:r>
                        <a:rPr lang="en" dirty="0" smtClean="0">
                          <a:solidFill>
                            <a:srgbClr val="FFFFFF"/>
                          </a:solidFill>
                        </a:rPr>
                        <a:t> </a:t>
                      </a:r>
                      <a:r>
                        <a:rPr lang="en" dirty="0">
                          <a:solidFill>
                            <a:srgbClr val="FFFFFF"/>
                          </a:solidFill>
                        </a:rPr>
                        <a:t>Color</a:t>
                      </a:r>
                    </a:p>
                  </a:txBody>
                  <a:tcPr marL="91425" marR="91425" marT="91425" marB="91425"/>
                </a:tc>
                <a:tc>
                  <a:txBody>
                    <a:bodyPr/>
                    <a:lstStyle/>
                    <a:p>
                      <a:pPr marL="0" lvl="0" indent="0" rtl="0">
                        <a:spcBef>
                          <a:spcPts val="0"/>
                        </a:spcBef>
                        <a:buNone/>
                      </a:pPr>
                      <a:r>
                        <a:rPr lang="en" dirty="0">
                          <a:solidFill>
                            <a:srgbClr val="FFFFFF"/>
                          </a:solidFill>
                        </a:rPr>
                        <a:t>Label</a:t>
                      </a:r>
                    </a:p>
                  </a:txBody>
                  <a:tcPr marL="91425" marR="91425" marT="91425" marB="91425"/>
                </a:tc>
              </a:tr>
              <a:tr h="381000">
                <a:tc>
                  <a:txBody>
                    <a:bodyPr/>
                    <a:lstStyle/>
                    <a:p>
                      <a:pPr marL="0" lvl="0" indent="0" rtl="0">
                        <a:spcBef>
                          <a:spcPts val="0"/>
                        </a:spcBef>
                        <a:buNone/>
                      </a:pPr>
                      <a:r>
                        <a:rPr lang="en-US" dirty="0" smtClean="0">
                          <a:solidFill>
                            <a:srgbClr val="FFFFFF"/>
                          </a:solidFill>
                        </a:rPr>
                        <a:t>Species</a:t>
                      </a:r>
                      <a:r>
                        <a:rPr lang="en-US" baseline="0" dirty="0" smtClean="0">
                          <a:solidFill>
                            <a:srgbClr val="FFFFFF"/>
                          </a:solidFill>
                        </a:rPr>
                        <a:t> </a:t>
                      </a:r>
                      <a:r>
                        <a:rPr lang="en" dirty="0" smtClean="0">
                          <a:solidFill>
                            <a:srgbClr val="FFFFFF"/>
                          </a:solidFill>
                        </a:rPr>
                        <a:t>1</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a:t>
                      </a:r>
                    </a:p>
                    <a:p>
                      <a:pPr marL="0" lvl="0" indent="0" rtl="0">
                        <a:spcBef>
                          <a:spcPts val="0"/>
                        </a:spcBef>
                        <a:buNone/>
                      </a:pPr>
                      <a:r>
                        <a:rPr lang="en-US" dirty="0" smtClean="0">
                          <a:solidFill>
                            <a:srgbClr val="FFFFFF"/>
                          </a:solidFill>
                        </a:rPr>
                        <a:t>Death</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Preservation/Life</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Preservation/Life</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a:t>
                      </a:r>
                      <a:r>
                        <a:rPr lang="en-US" baseline="0" dirty="0" smtClean="0">
                          <a:solidFill>
                            <a:srgbClr val="FFFFFF"/>
                          </a:solidFill>
                        </a:rPr>
                        <a:t>Death</a:t>
                      </a:r>
                      <a:endParaRPr lang="en" dirty="0">
                        <a:solidFill>
                          <a:srgbClr val="FFFFFF"/>
                        </a:solidFill>
                      </a:endParaRPr>
                    </a:p>
                  </a:txBody>
                  <a:tcPr marL="91425" marR="91425" marT="91425" marB="91425"/>
                </a:tc>
                <a:tc>
                  <a:txBody>
                    <a:bodyPr/>
                    <a:lstStyle/>
                    <a:p>
                      <a:pPr marL="0" lvl="0" indent="0" rtl="0">
                        <a:spcBef>
                          <a:spcPts val="0"/>
                        </a:spcBef>
                        <a:buNone/>
                      </a:pPr>
                      <a:r>
                        <a:rPr lang="en-US" b="1" u="sng" dirty="0" smtClean="0">
                          <a:solidFill>
                            <a:srgbClr val="FFFFFF"/>
                          </a:solidFill>
                        </a:rPr>
                        <a:t>Extinction/Death</a:t>
                      </a:r>
                      <a:endParaRPr lang="en" b="1" u="sng" dirty="0">
                        <a:solidFill>
                          <a:srgbClr val="FFFFFF"/>
                        </a:solidFill>
                      </a:endParaRPr>
                    </a:p>
                  </a:txBody>
                  <a:tcPr marL="91425" marR="91425" marT="91425" marB="91425"/>
                </a:tc>
              </a:tr>
            </a:tbl>
          </a:graphicData>
        </a:graphic>
      </p:graphicFrame>
      <p:sp>
        <p:nvSpPr>
          <p:cNvPr id="310" name="Shape 310"/>
          <p:cNvSpPr/>
          <p:nvPr/>
        </p:nvSpPr>
        <p:spPr>
          <a:xfrm>
            <a:off x="86044" y="2054553"/>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1" name="Shape 311"/>
          <p:cNvSpPr/>
          <p:nvPr/>
        </p:nvSpPr>
        <p:spPr>
          <a:xfrm>
            <a:off x="239384" y="2206003"/>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2" name="Shape 312"/>
          <p:cNvSpPr txBox="1"/>
          <p:nvPr/>
        </p:nvSpPr>
        <p:spPr>
          <a:xfrm>
            <a:off x="318257" y="2587569"/>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314" name="Shape 314"/>
          <p:cNvSpPr/>
          <p:nvPr/>
        </p:nvSpPr>
        <p:spPr>
          <a:xfrm>
            <a:off x="347086"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8" name="Shape 318"/>
          <p:cNvSpPr/>
          <p:nvPr/>
        </p:nvSpPr>
        <p:spPr>
          <a:xfrm>
            <a:off x="1810362" y="229787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26" name="Shape 326"/>
          <p:cNvSpPr/>
          <p:nvPr/>
        </p:nvSpPr>
        <p:spPr>
          <a:xfrm flipH="1">
            <a:off x="1085722" y="2341923"/>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28" name="Shape 328"/>
          <p:cNvSpPr txBox="1"/>
          <p:nvPr/>
        </p:nvSpPr>
        <p:spPr>
          <a:xfrm>
            <a:off x="1275680" y="3463480"/>
            <a:ext cx="56400" cy="861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329" name="Shape 329"/>
          <p:cNvSpPr txBox="1"/>
          <p:nvPr/>
        </p:nvSpPr>
        <p:spPr>
          <a:xfrm>
            <a:off x="1271288" y="3407559"/>
            <a:ext cx="159900" cy="1179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373" name="Shape 373"/>
          <p:cNvSpPr/>
          <p:nvPr/>
        </p:nvSpPr>
        <p:spPr>
          <a:xfrm>
            <a:off x="1450739" y="2310319"/>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377" name="Shape 377"/>
          <p:cNvCxnSpPr>
            <a:stCxn id="373" idx="0"/>
          </p:cNvCxnSpPr>
          <p:nvPr/>
        </p:nvCxnSpPr>
        <p:spPr>
          <a:xfrm flipV="1">
            <a:off x="1530689" y="1076730"/>
            <a:ext cx="413360" cy="1233589"/>
          </a:xfrm>
          <a:prstGeom prst="straightConnector1">
            <a:avLst/>
          </a:prstGeom>
          <a:noFill/>
          <a:ln w="9525" cap="flat" cmpd="sng">
            <a:solidFill>
              <a:schemeClr val="dk2"/>
            </a:solidFill>
            <a:prstDash val="solid"/>
            <a:round/>
            <a:headEnd type="none" w="lg" len="lg"/>
            <a:tailEnd type="triangle" w="lg" len="lg"/>
          </a:ln>
        </p:spPr>
      </p:cxnSp>
      <p:cxnSp>
        <p:nvCxnSpPr>
          <p:cNvPr id="378" name="Shape 378"/>
          <p:cNvCxnSpPr>
            <a:stCxn id="113" idx="7"/>
          </p:cNvCxnSpPr>
          <p:nvPr/>
        </p:nvCxnSpPr>
        <p:spPr>
          <a:xfrm flipH="1" flipV="1">
            <a:off x="3534153" y="1076730"/>
            <a:ext cx="2201" cy="1261977"/>
          </a:xfrm>
          <a:prstGeom prst="straightConnector1">
            <a:avLst/>
          </a:prstGeom>
          <a:noFill/>
          <a:ln w="9525" cap="flat" cmpd="sng">
            <a:solidFill>
              <a:schemeClr val="dk2"/>
            </a:solidFill>
            <a:prstDash val="solid"/>
            <a:round/>
            <a:headEnd type="none" w="lg" len="lg"/>
            <a:tailEnd type="triangle" w="lg" len="lg"/>
          </a:ln>
        </p:spPr>
      </p:cxnSp>
      <p:cxnSp>
        <p:nvCxnSpPr>
          <p:cNvPr id="379" name="Shape 379"/>
          <p:cNvCxnSpPr>
            <a:stCxn id="8" idx="1"/>
          </p:cNvCxnSpPr>
          <p:nvPr/>
        </p:nvCxnSpPr>
        <p:spPr>
          <a:xfrm flipH="1" flipV="1">
            <a:off x="4727413" y="1076730"/>
            <a:ext cx="697922" cy="1289093"/>
          </a:xfrm>
          <a:prstGeom prst="straightConnector1">
            <a:avLst/>
          </a:prstGeom>
          <a:noFill/>
          <a:ln w="9525" cap="flat" cmpd="sng">
            <a:solidFill>
              <a:schemeClr val="dk2"/>
            </a:solidFill>
            <a:prstDash val="solid"/>
            <a:round/>
            <a:headEnd type="none" w="lg" len="lg"/>
            <a:tailEnd type="triangle" w="lg" len="lg"/>
          </a:ln>
        </p:spPr>
      </p:cxnSp>
      <p:cxnSp>
        <p:nvCxnSpPr>
          <p:cNvPr id="380" name="Shape 380"/>
          <p:cNvCxnSpPr/>
          <p:nvPr/>
        </p:nvCxnSpPr>
        <p:spPr>
          <a:xfrm flipH="1" flipV="1">
            <a:off x="6108975" y="1076730"/>
            <a:ext cx="962535" cy="1230006"/>
          </a:xfrm>
          <a:prstGeom prst="straightConnector1">
            <a:avLst/>
          </a:prstGeom>
          <a:noFill/>
          <a:ln w="9525" cap="flat" cmpd="sng">
            <a:solidFill>
              <a:schemeClr val="dk2"/>
            </a:solidFill>
            <a:prstDash val="solid"/>
            <a:round/>
            <a:headEnd type="none" w="lg" len="lg"/>
            <a:tailEnd type="triangle" w="lg" len="lg"/>
          </a:ln>
        </p:spPr>
      </p:cxnSp>
      <p:cxnSp>
        <p:nvCxnSpPr>
          <p:cNvPr id="3" name="Straight Connector 2"/>
          <p:cNvCxnSpPr/>
          <p:nvPr/>
        </p:nvCxnSpPr>
        <p:spPr>
          <a:xfrm>
            <a:off x="239384" y="2387564"/>
            <a:ext cx="1839000" cy="0"/>
          </a:xfrm>
          <a:prstGeom prst="line">
            <a:avLst/>
          </a:prstGeom>
        </p:spPr>
        <p:style>
          <a:lnRef idx="1">
            <a:schemeClr val="dk1"/>
          </a:lnRef>
          <a:fillRef idx="0">
            <a:schemeClr val="dk1"/>
          </a:fillRef>
          <a:effectRef idx="0">
            <a:schemeClr val="dk1"/>
          </a:effectRef>
          <a:fontRef idx="minor">
            <a:schemeClr val="tx1"/>
          </a:fontRef>
        </p:style>
      </p:cxnSp>
      <p:sp>
        <p:nvSpPr>
          <p:cNvPr id="100" name="Shape 314"/>
          <p:cNvSpPr/>
          <p:nvPr/>
        </p:nvSpPr>
        <p:spPr>
          <a:xfrm>
            <a:off x="1476588"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1" name="Shape 318"/>
          <p:cNvSpPr/>
          <p:nvPr/>
        </p:nvSpPr>
        <p:spPr>
          <a:xfrm>
            <a:off x="516367" y="231031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2" name="Shape 326"/>
          <p:cNvSpPr/>
          <p:nvPr/>
        </p:nvSpPr>
        <p:spPr>
          <a:xfrm flipH="1">
            <a:off x="750768" y="2343860"/>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03" name="Shape 318"/>
          <p:cNvSpPr/>
          <p:nvPr/>
        </p:nvSpPr>
        <p:spPr>
          <a:xfrm>
            <a:off x="1245255" y="2320800"/>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4" name="Shape 314"/>
          <p:cNvSpPr/>
          <p:nvPr/>
        </p:nvSpPr>
        <p:spPr>
          <a:xfrm>
            <a:off x="1619589"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5" name="Shape 318"/>
          <p:cNvSpPr/>
          <p:nvPr/>
        </p:nvSpPr>
        <p:spPr>
          <a:xfrm>
            <a:off x="875365" y="2319636"/>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7" name="Shape 310"/>
          <p:cNvSpPr/>
          <p:nvPr/>
        </p:nvSpPr>
        <p:spPr>
          <a:xfrm>
            <a:off x="2338909" y="2044750"/>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8" name="Shape 311"/>
          <p:cNvSpPr/>
          <p:nvPr/>
        </p:nvSpPr>
        <p:spPr>
          <a:xfrm>
            <a:off x="2467562" y="2216063"/>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9" name="Shape 312"/>
          <p:cNvSpPr txBox="1"/>
          <p:nvPr/>
        </p:nvSpPr>
        <p:spPr>
          <a:xfrm>
            <a:off x="2560176" y="2588454"/>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10" name="Shape 314"/>
          <p:cNvSpPr/>
          <p:nvPr/>
        </p:nvSpPr>
        <p:spPr>
          <a:xfrm>
            <a:off x="2819904" y="2355791"/>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1" name="Shape 318"/>
          <p:cNvSpPr/>
          <p:nvPr/>
        </p:nvSpPr>
        <p:spPr>
          <a:xfrm>
            <a:off x="3893143" y="2309834"/>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2" name="Shape 326"/>
          <p:cNvSpPr/>
          <p:nvPr/>
        </p:nvSpPr>
        <p:spPr>
          <a:xfrm flipH="1">
            <a:off x="3327641" y="2342808"/>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13" name="Shape 373"/>
          <p:cNvSpPr/>
          <p:nvPr/>
        </p:nvSpPr>
        <p:spPr>
          <a:xfrm flipH="1">
            <a:off x="3509537" y="2311204"/>
            <a:ext cx="183121"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14" name="Straight Connector 113"/>
          <p:cNvCxnSpPr/>
          <p:nvPr/>
        </p:nvCxnSpPr>
        <p:spPr>
          <a:xfrm>
            <a:off x="2466701" y="2396881"/>
            <a:ext cx="1839000" cy="0"/>
          </a:xfrm>
          <a:prstGeom prst="line">
            <a:avLst/>
          </a:prstGeom>
        </p:spPr>
        <p:style>
          <a:lnRef idx="1">
            <a:schemeClr val="dk1"/>
          </a:lnRef>
          <a:fillRef idx="0">
            <a:schemeClr val="dk1"/>
          </a:fillRef>
          <a:effectRef idx="0">
            <a:schemeClr val="dk1"/>
          </a:effectRef>
          <a:fontRef idx="minor">
            <a:schemeClr val="tx1"/>
          </a:fontRef>
        </p:style>
      </p:cxnSp>
      <p:sp>
        <p:nvSpPr>
          <p:cNvPr id="115" name="Shape 314"/>
          <p:cNvSpPr/>
          <p:nvPr/>
        </p:nvSpPr>
        <p:spPr>
          <a:xfrm>
            <a:off x="3711855" y="2355075"/>
            <a:ext cx="131955" cy="13134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6" name="Shape 318"/>
          <p:cNvSpPr/>
          <p:nvPr/>
        </p:nvSpPr>
        <p:spPr>
          <a:xfrm>
            <a:off x="2579664" y="2311204"/>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7" name="Shape 326"/>
          <p:cNvSpPr/>
          <p:nvPr/>
        </p:nvSpPr>
        <p:spPr>
          <a:xfrm flipH="1">
            <a:off x="2992687" y="2344745"/>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18" name="Shape 318"/>
          <p:cNvSpPr/>
          <p:nvPr/>
        </p:nvSpPr>
        <p:spPr>
          <a:xfrm>
            <a:off x="3534153" y="2306735"/>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9" name="Shape 314"/>
          <p:cNvSpPr/>
          <p:nvPr/>
        </p:nvSpPr>
        <p:spPr>
          <a:xfrm>
            <a:off x="4080013" y="2355075"/>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0" name="Shape 318"/>
          <p:cNvSpPr/>
          <p:nvPr/>
        </p:nvSpPr>
        <p:spPr>
          <a:xfrm>
            <a:off x="3117284" y="2320521"/>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1" name="Shape 310"/>
          <p:cNvSpPr/>
          <p:nvPr/>
        </p:nvSpPr>
        <p:spPr>
          <a:xfrm>
            <a:off x="4575911" y="2054553"/>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2" name="Shape 311"/>
          <p:cNvSpPr/>
          <p:nvPr/>
        </p:nvSpPr>
        <p:spPr>
          <a:xfrm>
            <a:off x="4727413" y="2208884"/>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3" name="Shape 312"/>
          <p:cNvSpPr txBox="1"/>
          <p:nvPr/>
        </p:nvSpPr>
        <p:spPr>
          <a:xfrm>
            <a:off x="4807643" y="2601247"/>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24" name="Shape 314"/>
          <p:cNvSpPr/>
          <p:nvPr/>
        </p:nvSpPr>
        <p:spPr>
          <a:xfrm>
            <a:off x="4767771" y="2368025"/>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5" name="Shape 318"/>
          <p:cNvSpPr/>
          <p:nvPr/>
        </p:nvSpPr>
        <p:spPr>
          <a:xfrm>
            <a:off x="6287278" y="2335123"/>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6" name="Shape 326"/>
          <p:cNvSpPr/>
          <p:nvPr/>
        </p:nvSpPr>
        <p:spPr>
          <a:xfrm flipH="1">
            <a:off x="5575108" y="2355601"/>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cxnSp>
        <p:nvCxnSpPr>
          <p:cNvPr id="128" name="Straight Connector 127"/>
          <p:cNvCxnSpPr/>
          <p:nvPr/>
        </p:nvCxnSpPr>
        <p:spPr>
          <a:xfrm>
            <a:off x="4720701" y="2433541"/>
            <a:ext cx="1839000" cy="0"/>
          </a:xfrm>
          <a:prstGeom prst="line">
            <a:avLst/>
          </a:prstGeom>
        </p:spPr>
        <p:style>
          <a:lnRef idx="1">
            <a:schemeClr val="dk1"/>
          </a:lnRef>
          <a:fillRef idx="0">
            <a:schemeClr val="dk1"/>
          </a:fillRef>
          <a:effectRef idx="0">
            <a:schemeClr val="dk1"/>
          </a:effectRef>
          <a:fontRef idx="minor">
            <a:schemeClr val="tx1"/>
          </a:fontRef>
        </p:style>
      </p:cxnSp>
      <p:sp>
        <p:nvSpPr>
          <p:cNvPr id="129" name="Shape 314"/>
          <p:cNvSpPr/>
          <p:nvPr/>
        </p:nvSpPr>
        <p:spPr>
          <a:xfrm>
            <a:off x="5016773" y="236563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0" name="Shape 318"/>
          <p:cNvSpPr/>
          <p:nvPr/>
        </p:nvSpPr>
        <p:spPr>
          <a:xfrm>
            <a:off x="5190880" y="2347738"/>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1" name="Shape 326"/>
          <p:cNvSpPr/>
          <p:nvPr/>
        </p:nvSpPr>
        <p:spPr>
          <a:xfrm flipH="1">
            <a:off x="5922400" y="2356684"/>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32" name="Shape 318"/>
          <p:cNvSpPr/>
          <p:nvPr/>
        </p:nvSpPr>
        <p:spPr>
          <a:xfrm>
            <a:off x="5734641" y="2334478"/>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3" name="Shape 314"/>
          <p:cNvSpPr/>
          <p:nvPr/>
        </p:nvSpPr>
        <p:spPr>
          <a:xfrm>
            <a:off x="6108975" y="2355601"/>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5" name="Shape 310"/>
          <p:cNvSpPr/>
          <p:nvPr/>
        </p:nvSpPr>
        <p:spPr>
          <a:xfrm>
            <a:off x="6820650" y="2054553"/>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6" name="Shape 311"/>
          <p:cNvSpPr/>
          <p:nvPr/>
        </p:nvSpPr>
        <p:spPr>
          <a:xfrm>
            <a:off x="6973990" y="2206003"/>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7" name="Shape 312"/>
          <p:cNvSpPr txBox="1"/>
          <p:nvPr/>
        </p:nvSpPr>
        <p:spPr>
          <a:xfrm>
            <a:off x="7052863" y="2587569"/>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38" name="Shape 314"/>
          <p:cNvSpPr/>
          <p:nvPr/>
        </p:nvSpPr>
        <p:spPr>
          <a:xfrm>
            <a:off x="7081692"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9" name="Shape 318"/>
          <p:cNvSpPr/>
          <p:nvPr/>
        </p:nvSpPr>
        <p:spPr>
          <a:xfrm>
            <a:off x="7644474" y="229787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0" name="Shape 326"/>
          <p:cNvSpPr/>
          <p:nvPr/>
        </p:nvSpPr>
        <p:spPr>
          <a:xfrm flipH="1">
            <a:off x="7820328" y="2341923"/>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41" name="Shape 373"/>
          <p:cNvSpPr/>
          <p:nvPr/>
        </p:nvSpPr>
        <p:spPr>
          <a:xfrm>
            <a:off x="7066746" y="2297879"/>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42" name="Straight Connector 141"/>
          <p:cNvCxnSpPr/>
          <p:nvPr/>
        </p:nvCxnSpPr>
        <p:spPr>
          <a:xfrm>
            <a:off x="6976012" y="2379658"/>
            <a:ext cx="1839000" cy="0"/>
          </a:xfrm>
          <a:prstGeom prst="line">
            <a:avLst/>
          </a:prstGeom>
        </p:spPr>
        <p:style>
          <a:lnRef idx="1">
            <a:schemeClr val="dk1"/>
          </a:lnRef>
          <a:fillRef idx="0">
            <a:schemeClr val="dk1"/>
          </a:fillRef>
          <a:effectRef idx="0">
            <a:schemeClr val="dk1"/>
          </a:effectRef>
          <a:fontRef idx="minor">
            <a:schemeClr val="tx1"/>
          </a:fontRef>
        </p:style>
      </p:cxnSp>
      <p:sp>
        <p:nvSpPr>
          <p:cNvPr id="143" name="Shape 314"/>
          <p:cNvSpPr/>
          <p:nvPr/>
        </p:nvSpPr>
        <p:spPr>
          <a:xfrm>
            <a:off x="8173558" y="2334060"/>
            <a:ext cx="110491" cy="150175"/>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4" name="Shape 318"/>
          <p:cNvSpPr/>
          <p:nvPr/>
        </p:nvSpPr>
        <p:spPr>
          <a:xfrm>
            <a:off x="7250973" y="231031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5" name="Shape 326"/>
          <p:cNvSpPr/>
          <p:nvPr/>
        </p:nvSpPr>
        <p:spPr>
          <a:xfrm flipH="1">
            <a:off x="7485374" y="2343860"/>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46" name="Shape 318"/>
          <p:cNvSpPr/>
          <p:nvPr/>
        </p:nvSpPr>
        <p:spPr>
          <a:xfrm>
            <a:off x="7979861" y="2320800"/>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7" name="Shape 314"/>
          <p:cNvSpPr/>
          <p:nvPr/>
        </p:nvSpPr>
        <p:spPr>
          <a:xfrm>
            <a:off x="8354195"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8" name="Shape 318"/>
          <p:cNvSpPr/>
          <p:nvPr/>
        </p:nvSpPr>
        <p:spPr>
          <a:xfrm>
            <a:off x="8551011" y="2283906"/>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8" name="Oval 7"/>
          <p:cNvSpPr/>
          <p:nvPr/>
        </p:nvSpPr>
        <p:spPr>
          <a:xfrm>
            <a:off x="5394993" y="2337773"/>
            <a:ext cx="207189" cy="191536"/>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52" name="Shape 318"/>
          <p:cNvSpPr/>
          <p:nvPr/>
        </p:nvSpPr>
        <p:spPr>
          <a:xfrm>
            <a:off x="5423529" y="2337905"/>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pic>
        <p:nvPicPr>
          <p:cNvPr id="163" name="Shape 165"/>
          <p:cNvPicPr preferRelativeResize="0"/>
          <p:nvPr/>
        </p:nvPicPr>
        <p:blipFill>
          <a:blip r:embed="rId3">
            <a:alphaModFix/>
          </a:blip>
          <a:stretch>
            <a:fillRect/>
          </a:stretch>
        </p:blipFill>
        <p:spPr>
          <a:xfrm>
            <a:off x="5732975" y="3272224"/>
            <a:ext cx="3192124" cy="1847471"/>
          </a:xfrm>
          <a:prstGeom prst="rect">
            <a:avLst/>
          </a:prstGeom>
          <a:noFill/>
          <a:ln>
            <a:noFill/>
          </a:ln>
        </p:spPr>
      </p:pic>
      <p:sp>
        <p:nvSpPr>
          <p:cNvPr id="19" name="TextBox 18"/>
          <p:cNvSpPr txBox="1"/>
          <p:nvPr/>
        </p:nvSpPr>
        <p:spPr>
          <a:xfrm>
            <a:off x="181350" y="2928395"/>
            <a:ext cx="5242179" cy="2246769"/>
          </a:xfrm>
          <a:prstGeom prst="rect">
            <a:avLst/>
          </a:prstGeom>
          <a:noFill/>
        </p:spPr>
        <p:txBody>
          <a:bodyPr wrap="square" rtlCol="0">
            <a:spAutoFit/>
          </a:bodyPr>
          <a:lstStyle/>
          <a:p>
            <a:r>
              <a:rPr lang="en-US" dirty="0" smtClean="0">
                <a:solidFill>
                  <a:schemeClr val="lt1"/>
                </a:solidFill>
              </a:rPr>
              <a:t>Also note that despite the label being “Extinction/Death”, notice that the K-Nearest Neighbors prediction for each characteristic sometimes matches the label and sometimes does not.  </a:t>
            </a:r>
          </a:p>
          <a:p>
            <a:endParaRPr lang="en-US" dirty="0">
              <a:solidFill>
                <a:schemeClr val="lt1"/>
              </a:solidFill>
            </a:endParaRPr>
          </a:p>
          <a:p>
            <a:r>
              <a:rPr lang="en-US" dirty="0" smtClean="0">
                <a:solidFill>
                  <a:schemeClr val="lt1"/>
                </a:solidFill>
              </a:rPr>
              <a:t>Using the weighted majority algorithm, we can </a:t>
            </a:r>
            <a:r>
              <a:rPr lang="en-US" dirty="0" err="1" smtClean="0">
                <a:solidFill>
                  <a:schemeClr val="lt1"/>
                </a:solidFill>
              </a:rPr>
              <a:t>downweight</a:t>
            </a:r>
            <a:r>
              <a:rPr lang="en-US" dirty="0" smtClean="0">
                <a:solidFill>
                  <a:schemeClr val="lt1"/>
                </a:solidFill>
              </a:rPr>
              <a:t> the characteristics that don’t seem to match the reality of the species outcome.  In other words, if ”</a:t>
            </a:r>
            <a:r>
              <a:rPr lang="en-US" dirty="0" err="1" smtClean="0">
                <a:solidFill>
                  <a:schemeClr val="lt1"/>
                </a:solidFill>
              </a:rPr>
              <a:t>Ommatidia</a:t>
            </a:r>
            <a:r>
              <a:rPr lang="en-US" dirty="0" smtClean="0">
                <a:solidFill>
                  <a:schemeClr val="lt1"/>
                </a:solidFill>
              </a:rPr>
              <a:t>” continually predicts a different outcome of the species than the actual label, perhaps “</a:t>
            </a:r>
            <a:r>
              <a:rPr lang="en-US" dirty="0" err="1" smtClean="0">
                <a:solidFill>
                  <a:schemeClr val="lt1"/>
                </a:solidFill>
              </a:rPr>
              <a:t>ommatidia</a:t>
            </a:r>
            <a:r>
              <a:rPr lang="en-US" dirty="0" smtClean="0">
                <a:solidFill>
                  <a:schemeClr val="lt1"/>
                </a:solidFill>
              </a:rPr>
              <a:t>” isn’t a very reliable predictor of species survival.   Let’s walk through an example.  </a:t>
            </a:r>
            <a:endParaRPr lang="en-US" dirty="0"/>
          </a:p>
        </p:txBody>
      </p:sp>
      <p:sp>
        <p:nvSpPr>
          <p:cNvPr id="69" name="Shape 381"/>
          <p:cNvSpPr txBox="1"/>
          <p:nvPr/>
        </p:nvSpPr>
        <p:spPr>
          <a:xfrm>
            <a:off x="181350" y="999290"/>
            <a:ext cx="8781600" cy="892800"/>
          </a:xfrm>
          <a:prstGeom prst="rect">
            <a:avLst/>
          </a:prstGeom>
          <a:noFill/>
          <a:ln>
            <a:noFill/>
          </a:ln>
        </p:spPr>
        <p:txBody>
          <a:bodyPr wrap="square" lIns="91425" tIns="91425" rIns="91425" bIns="91425" anchor="t" anchorCtr="0">
            <a:noAutofit/>
          </a:bodyPr>
          <a:lstStyle/>
          <a:p>
            <a:pPr marL="0" lvl="0" indent="0">
              <a:spcBef>
                <a:spcPts val="0"/>
              </a:spcBef>
              <a:buNone/>
            </a:pPr>
            <a:r>
              <a:rPr lang="en-US" sz="1800" u="sng" dirty="0" smtClean="0">
                <a:solidFill>
                  <a:schemeClr val="lt1"/>
                </a:solidFill>
              </a:rPr>
              <a:t>Wing Span</a:t>
            </a:r>
            <a:r>
              <a:rPr lang="en" sz="1800" dirty="0" smtClean="0">
                <a:solidFill>
                  <a:schemeClr val="lt1"/>
                </a:solidFill>
              </a:rPr>
              <a:t>               </a:t>
            </a:r>
            <a:r>
              <a:rPr lang="en-US" sz="1800" dirty="0" smtClean="0">
                <a:solidFill>
                  <a:schemeClr val="lt1"/>
                </a:solidFill>
              </a:rPr>
              <a:t>  </a:t>
            </a:r>
            <a:r>
              <a:rPr lang="en" sz="1800" u="sng" dirty="0" err="1" smtClean="0">
                <a:solidFill>
                  <a:schemeClr val="lt1"/>
                </a:solidFill>
              </a:rPr>
              <a:t>Ommatidia</a:t>
            </a:r>
            <a:r>
              <a:rPr lang="en" sz="1800" dirty="0" smtClean="0">
                <a:solidFill>
                  <a:schemeClr val="lt1"/>
                </a:solidFill>
              </a:rPr>
              <a:t>                    </a:t>
            </a:r>
            <a:r>
              <a:rPr lang="en" sz="1800" u="sng" dirty="0" smtClean="0">
                <a:solidFill>
                  <a:schemeClr val="lt1"/>
                </a:solidFill>
              </a:rPr>
              <a:t>Incisor </a:t>
            </a:r>
            <a:r>
              <a:rPr lang="en" sz="1800" u="sng" dirty="0">
                <a:solidFill>
                  <a:schemeClr val="lt1"/>
                </a:solidFill>
              </a:rPr>
              <a:t>Teeth</a:t>
            </a:r>
            <a:r>
              <a:rPr lang="en" sz="1800" dirty="0">
                <a:solidFill>
                  <a:schemeClr val="lt1"/>
                </a:solidFill>
              </a:rPr>
              <a:t>            </a:t>
            </a:r>
            <a:r>
              <a:rPr lang="en-US" sz="1800" u="sng" dirty="0" smtClean="0">
                <a:solidFill>
                  <a:schemeClr val="lt1"/>
                </a:solidFill>
              </a:rPr>
              <a:t>F</a:t>
            </a:r>
            <a:r>
              <a:rPr lang="en-US" sz="1800" u="sng" dirty="0" smtClean="0">
                <a:solidFill>
                  <a:schemeClr val="lt1"/>
                </a:solidFill>
              </a:rPr>
              <a:t>ur Stripe</a:t>
            </a:r>
            <a:r>
              <a:rPr lang="en" sz="1800" u="sng" dirty="0" smtClean="0">
                <a:solidFill>
                  <a:schemeClr val="lt1"/>
                </a:solidFill>
              </a:rPr>
              <a:t> </a:t>
            </a:r>
            <a:r>
              <a:rPr lang="en" sz="1800" u="sng" dirty="0">
                <a:solidFill>
                  <a:schemeClr val="lt1"/>
                </a:solidFill>
              </a:rPr>
              <a:t>Color</a:t>
            </a:r>
          </a:p>
          <a:p>
            <a:pPr marL="0" lvl="0" indent="0">
              <a:spcBef>
                <a:spcPts val="0"/>
              </a:spcBef>
              <a:buNone/>
            </a:pPr>
            <a:r>
              <a:rPr lang="en" dirty="0" smtClean="0">
                <a:solidFill>
                  <a:schemeClr val="lt1"/>
                </a:solidFill>
              </a:rPr>
              <a:t>LIF</a:t>
            </a:r>
            <a:r>
              <a:rPr lang="en-US" dirty="0" smtClean="0">
                <a:solidFill>
                  <a:schemeClr val="lt1"/>
                </a:solidFill>
              </a:rPr>
              <a:t>,SRY,</a:t>
            </a:r>
            <a:r>
              <a:rPr lang="en" dirty="0" smtClean="0">
                <a:solidFill>
                  <a:schemeClr val="lt1"/>
                </a:solidFill>
              </a:rPr>
              <a:t>BRCA1</a:t>
            </a:r>
            <a:r>
              <a:rPr lang="en-US" dirty="0" smtClean="0">
                <a:solidFill>
                  <a:schemeClr val="lt1"/>
                </a:solidFill>
              </a:rPr>
              <a:t>,UNM2</a:t>
            </a:r>
            <a:r>
              <a:rPr lang="en" dirty="0" smtClean="0">
                <a:solidFill>
                  <a:schemeClr val="lt1"/>
                </a:solidFill>
              </a:rPr>
              <a:t>    </a:t>
            </a:r>
            <a:r>
              <a:rPr lang="en-US" dirty="0" smtClean="0">
                <a:solidFill>
                  <a:schemeClr val="lt1"/>
                </a:solidFill>
              </a:rPr>
              <a:t>  </a:t>
            </a:r>
            <a:r>
              <a:rPr lang="en" dirty="0" smtClean="0">
                <a:solidFill>
                  <a:schemeClr val="lt1"/>
                </a:solidFill>
              </a:rPr>
              <a:t>CREBBP</a:t>
            </a:r>
            <a:r>
              <a:rPr lang="en-US" dirty="0" smtClean="0">
                <a:solidFill>
                  <a:schemeClr val="lt1"/>
                </a:solidFill>
              </a:rPr>
              <a:t>,</a:t>
            </a:r>
            <a:r>
              <a:rPr lang="en" dirty="0" smtClean="0">
                <a:solidFill>
                  <a:schemeClr val="lt1"/>
                </a:solidFill>
              </a:rPr>
              <a:t>MCM6</a:t>
            </a:r>
            <a:r>
              <a:rPr lang="en-US" dirty="0" smtClean="0">
                <a:solidFill>
                  <a:schemeClr val="lt1"/>
                </a:solidFill>
              </a:rPr>
              <a:t>,YRI1,SNM</a:t>
            </a:r>
            <a:r>
              <a:rPr lang="en" dirty="0" smtClean="0">
                <a:solidFill>
                  <a:schemeClr val="lt1"/>
                </a:solidFill>
              </a:rPr>
              <a:t>  </a:t>
            </a:r>
            <a:r>
              <a:rPr lang="en-US" dirty="0" smtClean="0">
                <a:solidFill>
                  <a:schemeClr val="lt1"/>
                </a:solidFill>
              </a:rPr>
              <a:t>  </a:t>
            </a:r>
            <a:r>
              <a:rPr lang="en" dirty="0" smtClean="0">
                <a:solidFill>
                  <a:schemeClr val="lt1"/>
                </a:solidFill>
              </a:rPr>
              <a:t>MYH7</a:t>
            </a:r>
            <a:r>
              <a:rPr lang="en-US" dirty="0" smtClean="0">
                <a:solidFill>
                  <a:schemeClr val="lt1"/>
                </a:solidFill>
              </a:rPr>
              <a:t>,</a:t>
            </a:r>
            <a:r>
              <a:rPr lang="en" dirty="0" smtClean="0">
                <a:solidFill>
                  <a:schemeClr val="lt1"/>
                </a:solidFill>
              </a:rPr>
              <a:t>PKC</a:t>
            </a:r>
            <a:r>
              <a:rPr lang="en-US" dirty="0" smtClean="0">
                <a:solidFill>
                  <a:schemeClr val="lt1"/>
                </a:solidFill>
              </a:rPr>
              <a:t>,NMN1,BRN</a:t>
            </a:r>
            <a:r>
              <a:rPr lang="en" dirty="0" smtClean="0">
                <a:solidFill>
                  <a:schemeClr val="lt1"/>
                </a:solidFill>
              </a:rPr>
              <a:t>  </a:t>
            </a:r>
            <a:r>
              <a:rPr lang="en-US" dirty="0" smtClean="0">
                <a:solidFill>
                  <a:schemeClr val="lt1"/>
                </a:solidFill>
              </a:rPr>
              <a:t>  </a:t>
            </a:r>
            <a:r>
              <a:rPr lang="en" dirty="0" smtClean="0">
                <a:solidFill>
                  <a:schemeClr val="lt1"/>
                </a:solidFill>
              </a:rPr>
              <a:t>MEFV</a:t>
            </a:r>
            <a:r>
              <a:rPr lang="en-US" dirty="0" smtClean="0">
                <a:solidFill>
                  <a:schemeClr val="lt1"/>
                </a:solidFill>
              </a:rPr>
              <a:t>,</a:t>
            </a:r>
            <a:r>
              <a:rPr lang="en-US" dirty="0" smtClean="0">
                <a:solidFill>
                  <a:schemeClr val="lt1"/>
                </a:solidFill>
              </a:rPr>
              <a:t>JRM1,TIF,WRNM</a:t>
            </a:r>
            <a:endParaRPr lang="en" dirty="0">
              <a:solidFill>
                <a:schemeClr val="lt1"/>
              </a:solidFill>
            </a:endParaRPr>
          </a:p>
          <a:p>
            <a:pPr marL="0" lvl="0" indent="0">
              <a:spcBef>
                <a:spcPts val="0"/>
              </a:spcBef>
              <a:buNone/>
            </a:pPr>
            <a:r>
              <a:rPr lang="en-US" dirty="0" smtClean="0">
                <a:solidFill>
                  <a:schemeClr val="lt1"/>
                </a:solidFill>
              </a:rPr>
              <a:t>Extin</a:t>
            </a:r>
            <a:r>
              <a:rPr lang="en-US" dirty="0" smtClean="0">
                <a:solidFill>
                  <a:schemeClr val="lt1"/>
                </a:solidFill>
              </a:rPr>
              <a:t>ction/</a:t>
            </a:r>
            <a:r>
              <a:rPr lang="en" dirty="0" smtClean="0">
                <a:solidFill>
                  <a:schemeClr val="lt1"/>
                </a:solidFill>
              </a:rPr>
              <a:t>Death</a:t>
            </a:r>
            <a:r>
              <a:rPr lang="en" dirty="0">
                <a:solidFill>
                  <a:schemeClr val="lt1"/>
                </a:solidFill>
              </a:rPr>
              <a:t>	</a:t>
            </a:r>
            <a:r>
              <a:rPr lang="en-US" dirty="0" smtClean="0">
                <a:solidFill>
                  <a:schemeClr val="lt1"/>
                </a:solidFill>
              </a:rPr>
              <a:t>       </a:t>
            </a:r>
            <a:r>
              <a:rPr lang="en-US" dirty="0">
                <a:solidFill>
                  <a:schemeClr val="lt1"/>
                </a:solidFill>
              </a:rPr>
              <a:t> </a:t>
            </a:r>
            <a:r>
              <a:rPr lang="en-US" dirty="0" smtClean="0">
                <a:solidFill>
                  <a:schemeClr val="lt1"/>
                </a:solidFill>
              </a:rPr>
              <a:t>Preservation/Life</a:t>
            </a:r>
            <a:r>
              <a:rPr lang="en" dirty="0" smtClean="0">
                <a:solidFill>
                  <a:schemeClr val="lt1"/>
                </a:solidFill>
              </a:rPr>
              <a:t>                     </a:t>
            </a:r>
            <a:r>
              <a:rPr lang="en-US" dirty="0" smtClean="0">
                <a:solidFill>
                  <a:schemeClr val="lt1"/>
                </a:solidFill>
              </a:rPr>
              <a:t>Preservation/Life</a:t>
            </a:r>
            <a:r>
              <a:rPr lang="en" dirty="0" smtClean="0">
                <a:solidFill>
                  <a:schemeClr val="lt1"/>
                </a:solidFill>
              </a:rPr>
              <a:t>               </a:t>
            </a:r>
            <a:r>
              <a:rPr lang="en-US" dirty="0" smtClean="0">
                <a:solidFill>
                  <a:schemeClr val="lt1"/>
                </a:solidFill>
              </a:rPr>
              <a:t>Extinction/Death</a:t>
            </a:r>
            <a:endParaRPr lang="en" dirty="0">
              <a:solidFill>
                <a:schemeClr val="lt1"/>
              </a:solidFill>
            </a:endParaRPr>
          </a:p>
        </p:txBody>
      </p:sp>
    </p:spTree>
    <p:extLst>
      <p:ext uri="{BB962C8B-B14F-4D97-AF65-F5344CB8AC3E}">
        <p14:creationId xmlns:p14="http://schemas.microsoft.com/office/powerpoint/2010/main" val="1871135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6"/>
        <p:cNvGrpSpPr/>
        <p:nvPr/>
      </p:nvGrpSpPr>
      <p:grpSpPr>
        <a:xfrm>
          <a:off x="0" y="0"/>
          <a:ext cx="0" cy="0"/>
          <a:chOff x="0" y="0"/>
          <a:chExt cx="0" cy="0"/>
        </a:xfrm>
      </p:grpSpPr>
      <p:sp>
        <p:nvSpPr>
          <p:cNvPr id="308" name="Shape 308"/>
          <p:cNvSpPr txBox="1"/>
          <p:nvPr/>
        </p:nvSpPr>
        <p:spPr>
          <a:xfrm>
            <a:off x="535775" y="712150"/>
            <a:ext cx="5197200" cy="768000"/>
          </a:xfrm>
          <a:prstGeom prst="rect">
            <a:avLst/>
          </a:prstGeom>
          <a:noFill/>
          <a:ln>
            <a:noFill/>
          </a:ln>
        </p:spPr>
        <p:txBody>
          <a:bodyPr wrap="square" lIns="91425" tIns="91425" rIns="91425" bIns="91425" anchor="t" anchorCtr="0">
            <a:noAutofit/>
          </a:bodyPr>
          <a:lstStyle/>
          <a:p>
            <a:pPr marL="0" lvl="0" indent="0" rtl="0">
              <a:spcBef>
                <a:spcPts val="0"/>
              </a:spcBef>
              <a:spcAft>
                <a:spcPts val="1600"/>
              </a:spcAft>
              <a:buNone/>
            </a:pPr>
            <a:r>
              <a:rPr lang="en" sz="3600">
                <a:solidFill>
                  <a:srgbClr val="1B212C"/>
                </a:solidFill>
                <a:latin typeface="Montserrat"/>
                <a:ea typeface="Montserrat"/>
                <a:cs typeface="Montserrat"/>
                <a:sym typeface="Montserrat"/>
              </a:rPr>
              <a:t>Selling your idea</a:t>
            </a:r>
          </a:p>
        </p:txBody>
      </p:sp>
      <p:graphicFrame>
        <p:nvGraphicFramePr>
          <p:cNvPr id="309" name="Shape 309"/>
          <p:cNvGraphicFramePr/>
          <p:nvPr>
            <p:extLst>
              <p:ext uri="{D42A27DB-BD31-4B8C-83A1-F6EECF244321}">
                <p14:modId xmlns:p14="http://schemas.microsoft.com/office/powerpoint/2010/main" val="1556482513"/>
              </p:ext>
            </p:extLst>
          </p:nvPr>
        </p:nvGraphicFramePr>
        <p:xfrm>
          <a:off x="194888" y="70950"/>
          <a:ext cx="8768062" cy="1005780"/>
        </p:xfrm>
        <a:graphic>
          <a:graphicData uri="http://schemas.openxmlformats.org/drawingml/2006/table">
            <a:tbl>
              <a:tblPr>
                <a:noFill/>
                <a:tableStyleId>{39F92308-11FF-48E8-8484-38783F46644C}</a:tableStyleId>
              </a:tblPr>
              <a:tblGrid>
                <a:gridCol w="1540671"/>
                <a:gridCol w="1146537"/>
                <a:gridCol w="1333466"/>
                <a:gridCol w="1270472"/>
                <a:gridCol w="1597672"/>
                <a:gridCol w="1879244"/>
              </a:tblGrid>
              <a:tr h="381000">
                <a:tc>
                  <a:txBody>
                    <a:bodyPr/>
                    <a:lstStyle/>
                    <a:p>
                      <a:pPr marL="0" lvl="0" indent="0" rtl="0">
                        <a:spcBef>
                          <a:spcPts val="0"/>
                        </a:spcBef>
                        <a:buNone/>
                      </a:pPr>
                      <a:r>
                        <a:rPr lang="en">
                          <a:solidFill>
                            <a:srgbClr val="FFFFFF"/>
                          </a:solidFill>
                        </a:rPr>
                        <a:t>species</a:t>
                      </a:r>
                    </a:p>
                  </a:txBody>
                  <a:tcPr marL="91425" marR="91425" marT="91425" marB="91425"/>
                </a:tc>
                <a:tc>
                  <a:txBody>
                    <a:bodyPr/>
                    <a:lstStyle/>
                    <a:p>
                      <a:pPr marL="0" lvl="0" indent="0" rtl="0">
                        <a:spcBef>
                          <a:spcPts val="0"/>
                        </a:spcBef>
                        <a:buNone/>
                      </a:pPr>
                      <a:r>
                        <a:rPr lang="en-US" dirty="0" smtClean="0">
                          <a:solidFill>
                            <a:srgbClr val="FFFFFF"/>
                          </a:solidFill>
                        </a:rPr>
                        <a:t>Wing</a:t>
                      </a:r>
                      <a:r>
                        <a:rPr lang="en-US" baseline="0" dirty="0" smtClean="0">
                          <a:solidFill>
                            <a:srgbClr val="FFFFFF"/>
                          </a:solidFill>
                        </a:rPr>
                        <a:t> Span</a:t>
                      </a:r>
                      <a:endParaRPr lang="en" dirty="0">
                        <a:solidFill>
                          <a:srgbClr val="FFFFFF"/>
                        </a:solidFill>
                      </a:endParaRPr>
                    </a:p>
                  </a:txBody>
                  <a:tcPr marL="91425" marR="91425" marT="91425" marB="91425"/>
                </a:tc>
                <a:tc>
                  <a:txBody>
                    <a:bodyPr/>
                    <a:lstStyle/>
                    <a:p>
                      <a:pPr marL="0" lvl="0" indent="0" rtl="0">
                        <a:spcBef>
                          <a:spcPts val="0"/>
                        </a:spcBef>
                        <a:buNone/>
                      </a:pPr>
                      <a:r>
                        <a:rPr lang="en">
                          <a:solidFill>
                            <a:srgbClr val="FFFFFF"/>
                          </a:solidFill>
                        </a:rPr>
                        <a:t>Ommatidia</a:t>
                      </a:r>
                    </a:p>
                  </a:txBody>
                  <a:tcPr marL="91425" marR="91425" marT="91425" marB="91425"/>
                </a:tc>
                <a:tc>
                  <a:txBody>
                    <a:bodyPr/>
                    <a:lstStyle/>
                    <a:p>
                      <a:pPr marL="0" lvl="0" indent="0" rtl="0">
                        <a:spcBef>
                          <a:spcPts val="0"/>
                        </a:spcBef>
                        <a:buNone/>
                      </a:pPr>
                      <a:r>
                        <a:rPr lang="en">
                          <a:solidFill>
                            <a:schemeClr val="lt1"/>
                          </a:solidFill>
                        </a:rPr>
                        <a:t>Incisor Teeth</a:t>
                      </a:r>
                    </a:p>
                  </a:txBody>
                  <a:tcPr marL="91425" marR="91425" marT="91425" marB="91425"/>
                </a:tc>
                <a:tc>
                  <a:txBody>
                    <a:bodyPr/>
                    <a:lstStyle/>
                    <a:p>
                      <a:pPr marL="0" lvl="0" indent="0" rtl="0">
                        <a:spcBef>
                          <a:spcPts val="0"/>
                        </a:spcBef>
                        <a:buNone/>
                      </a:pPr>
                      <a:r>
                        <a:rPr lang="en-US" dirty="0" smtClean="0">
                          <a:solidFill>
                            <a:srgbClr val="FFFFFF"/>
                          </a:solidFill>
                        </a:rPr>
                        <a:t>Fur</a:t>
                      </a:r>
                      <a:r>
                        <a:rPr lang="en-US" baseline="0" dirty="0" smtClean="0">
                          <a:solidFill>
                            <a:srgbClr val="FFFFFF"/>
                          </a:solidFill>
                        </a:rPr>
                        <a:t> Stripe</a:t>
                      </a:r>
                      <a:r>
                        <a:rPr lang="en" dirty="0" smtClean="0">
                          <a:solidFill>
                            <a:srgbClr val="FFFFFF"/>
                          </a:solidFill>
                        </a:rPr>
                        <a:t> </a:t>
                      </a:r>
                      <a:r>
                        <a:rPr lang="en" dirty="0">
                          <a:solidFill>
                            <a:srgbClr val="FFFFFF"/>
                          </a:solidFill>
                        </a:rPr>
                        <a:t>Color</a:t>
                      </a:r>
                    </a:p>
                  </a:txBody>
                  <a:tcPr marL="91425" marR="91425" marT="91425" marB="91425"/>
                </a:tc>
                <a:tc>
                  <a:txBody>
                    <a:bodyPr/>
                    <a:lstStyle/>
                    <a:p>
                      <a:pPr marL="0" lvl="0" indent="0" rtl="0">
                        <a:spcBef>
                          <a:spcPts val="0"/>
                        </a:spcBef>
                        <a:buNone/>
                      </a:pPr>
                      <a:r>
                        <a:rPr lang="en" dirty="0">
                          <a:solidFill>
                            <a:srgbClr val="FFFFFF"/>
                          </a:solidFill>
                        </a:rPr>
                        <a:t>Label</a:t>
                      </a:r>
                    </a:p>
                  </a:txBody>
                  <a:tcPr marL="91425" marR="91425" marT="91425" marB="91425"/>
                </a:tc>
              </a:tr>
              <a:tr h="381000">
                <a:tc>
                  <a:txBody>
                    <a:bodyPr/>
                    <a:lstStyle/>
                    <a:p>
                      <a:pPr marL="0" lvl="0" indent="0" rtl="0">
                        <a:spcBef>
                          <a:spcPts val="0"/>
                        </a:spcBef>
                        <a:buNone/>
                      </a:pPr>
                      <a:r>
                        <a:rPr lang="en-US" dirty="0" smtClean="0">
                          <a:solidFill>
                            <a:srgbClr val="FFFFFF"/>
                          </a:solidFill>
                        </a:rPr>
                        <a:t>Species</a:t>
                      </a:r>
                      <a:r>
                        <a:rPr lang="en-US" baseline="0" dirty="0" smtClean="0">
                          <a:solidFill>
                            <a:srgbClr val="FFFFFF"/>
                          </a:solidFill>
                        </a:rPr>
                        <a:t> </a:t>
                      </a:r>
                      <a:r>
                        <a:rPr lang="en" dirty="0" smtClean="0">
                          <a:solidFill>
                            <a:srgbClr val="FFFFFF"/>
                          </a:solidFill>
                        </a:rPr>
                        <a:t>1</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a:t>
                      </a:r>
                    </a:p>
                    <a:p>
                      <a:pPr marL="0" lvl="0" indent="0" rtl="0">
                        <a:spcBef>
                          <a:spcPts val="0"/>
                        </a:spcBef>
                        <a:buNone/>
                      </a:pPr>
                      <a:r>
                        <a:rPr lang="en-US" dirty="0" smtClean="0">
                          <a:solidFill>
                            <a:srgbClr val="FFFFFF"/>
                          </a:solidFill>
                        </a:rPr>
                        <a:t>Death (1)</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Preservation/Life (1)</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Preservation/Life (1)</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a:t>
                      </a:r>
                      <a:r>
                        <a:rPr lang="en-US" baseline="0" dirty="0" smtClean="0">
                          <a:solidFill>
                            <a:srgbClr val="FFFFFF"/>
                          </a:solidFill>
                        </a:rPr>
                        <a:t>Death (1)</a:t>
                      </a:r>
                      <a:endParaRPr lang="en" dirty="0">
                        <a:solidFill>
                          <a:srgbClr val="FFFFFF"/>
                        </a:solidFill>
                      </a:endParaRPr>
                    </a:p>
                  </a:txBody>
                  <a:tcPr marL="91425" marR="91425" marT="91425" marB="91425"/>
                </a:tc>
                <a:tc>
                  <a:txBody>
                    <a:bodyPr/>
                    <a:lstStyle/>
                    <a:p>
                      <a:pPr marL="0" lvl="0" indent="0" rtl="0">
                        <a:spcBef>
                          <a:spcPts val="0"/>
                        </a:spcBef>
                        <a:buNone/>
                      </a:pPr>
                      <a:r>
                        <a:rPr lang="en-US" b="1" u="sng" dirty="0" smtClean="0">
                          <a:solidFill>
                            <a:srgbClr val="FFFFFF"/>
                          </a:solidFill>
                        </a:rPr>
                        <a:t>Extinction/Death</a:t>
                      </a:r>
                      <a:endParaRPr lang="en" b="1" u="sng" dirty="0">
                        <a:solidFill>
                          <a:srgbClr val="FFFFFF"/>
                        </a:solidFill>
                      </a:endParaRPr>
                    </a:p>
                  </a:txBody>
                  <a:tcPr marL="91425" marR="91425" marT="91425" marB="91425"/>
                </a:tc>
              </a:tr>
            </a:tbl>
          </a:graphicData>
        </a:graphic>
      </p:graphicFrame>
      <p:sp>
        <p:nvSpPr>
          <p:cNvPr id="310" name="Shape 310"/>
          <p:cNvSpPr/>
          <p:nvPr/>
        </p:nvSpPr>
        <p:spPr>
          <a:xfrm>
            <a:off x="86044" y="2054553"/>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1" name="Shape 311"/>
          <p:cNvSpPr/>
          <p:nvPr/>
        </p:nvSpPr>
        <p:spPr>
          <a:xfrm>
            <a:off x="239384" y="2206003"/>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2" name="Shape 312"/>
          <p:cNvSpPr txBox="1"/>
          <p:nvPr/>
        </p:nvSpPr>
        <p:spPr>
          <a:xfrm>
            <a:off x="318257" y="2587569"/>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314" name="Shape 314"/>
          <p:cNvSpPr/>
          <p:nvPr/>
        </p:nvSpPr>
        <p:spPr>
          <a:xfrm>
            <a:off x="347086"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8" name="Shape 318"/>
          <p:cNvSpPr/>
          <p:nvPr/>
        </p:nvSpPr>
        <p:spPr>
          <a:xfrm>
            <a:off x="1810362" y="229787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26" name="Shape 326"/>
          <p:cNvSpPr/>
          <p:nvPr/>
        </p:nvSpPr>
        <p:spPr>
          <a:xfrm flipH="1">
            <a:off x="1085722" y="2341923"/>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28" name="Shape 328"/>
          <p:cNvSpPr txBox="1"/>
          <p:nvPr/>
        </p:nvSpPr>
        <p:spPr>
          <a:xfrm>
            <a:off x="1275680" y="3463480"/>
            <a:ext cx="56400" cy="861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329" name="Shape 329"/>
          <p:cNvSpPr txBox="1"/>
          <p:nvPr/>
        </p:nvSpPr>
        <p:spPr>
          <a:xfrm>
            <a:off x="1271288" y="3407559"/>
            <a:ext cx="159900" cy="1179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373" name="Shape 373"/>
          <p:cNvSpPr/>
          <p:nvPr/>
        </p:nvSpPr>
        <p:spPr>
          <a:xfrm>
            <a:off x="1450739" y="2310319"/>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377" name="Shape 377"/>
          <p:cNvCxnSpPr>
            <a:stCxn id="373" idx="0"/>
          </p:cNvCxnSpPr>
          <p:nvPr/>
        </p:nvCxnSpPr>
        <p:spPr>
          <a:xfrm flipV="1">
            <a:off x="1530689" y="1076730"/>
            <a:ext cx="413360" cy="1233589"/>
          </a:xfrm>
          <a:prstGeom prst="straightConnector1">
            <a:avLst/>
          </a:prstGeom>
          <a:noFill/>
          <a:ln w="9525" cap="flat" cmpd="sng">
            <a:solidFill>
              <a:schemeClr val="dk2"/>
            </a:solidFill>
            <a:prstDash val="solid"/>
            <a:round/>
            <a:headEnd type="none" w="lg" len="lg"/>
            <a:tailEnd type="triangle" w="lg" len="lg"/>
          </a:ln>
        </p:spPr>
      </p:cxnSp>
      <p:cxnSp>
        <p:nvCxnSpPr>
          <p:cNvPr id="378" name="Shape 378"/>
          <p:cNvCxnSpPr>
            <a:stCxn id="113" idx="7"/>
          </p:cNvCxnSpPr>
          <p:nvPr/>
        </p:nvCxnSpPr>
        <p:spPr>
          <a:xfrm flipH="1" flipV="1">
            <a:off x="3534153" y="1076730"/>
            <a:ext cx="2201" cy="1261977"/>
          </a:xfrm>
          <a:prstGeom prst="straightConnector1">
            <a:avLst/>
          </a:prstGeom>
          <a:noFill/>
          <a:ln w="9525" cap="flat" cmpd="sng">
            <a:solidFill>
              <a:schemeClr val="dk2"/>
            </a:solidFill>
            <a:prstDash val="solid"/>
            <a:round/>
            <a:headEnd type="none" w="lg" len="lg"/>
            <a:tailEnd type="triangle" w="lg" len="lg"/>
          </a:ln>
        </p:spPr>
      </p:cxnSp>
      <p:cxnSp>
        <p:nvCxnSpPr>
          <p:cNvPr id="379" name="Shape 379"/>
          <p:cNvCxnSpPr>
            <a:stCxn id="8" idx="1"/>
          </p:cNvCxnSpPr>
          <p:nvPr/>
        </p:nvCxnSpPr>
        <p:spPr>
          <a:xfrm flipH="1" flipV="1">
            <a:off x="4727413" y="1076730"/>
            <a:ext cx="697922" cy="1289093"/>
          </a:xfrm>
          <a:prstGeom prst="straightConnector1">
            <a:avLst/>
          </a:prstGeom>
          <a:noFill/>
          <a:ln w="9525" cap="flat" cmpd="sng">
            <a:solidFill>
              <a:schemeClr val="dk2"/>
            </a:solidFill>
            <a:prstDash val="solid"/>
            <a:round/>
            <a:headEnd type="none" w="lg" len="lg"/>
            <a:tailEnd type="triangle" w="lg" len="lg"/>
          </a:ln>
        </p:spPr>
      </p:cxnSp>
      <p:cxnSp>
        <p:nvCxnSpPr>
          <p:cNvPr id="380" name="Shape 380"/>
          <p:cNvCxnSpPr/>
          <p:nvPr/>
        </p:nvCxnSpPr>
        <p:spPr>
          <a:xfrm flipH="1" flipV="1">
            <a:off x="6108975" y="1076730"/>
            <a:ext cx="962535" cy="1230006"/>
          </a:xfrm>
          <a:prstGeom prst="straightConnector1">
            <a:avLst/>
          </a:prstGeom>
          <a:noFill/>
          <a:ln w="9525" cap="flat" cmpd="sng">
            <a:solidFill>
              <a:schemeClr val="dk2"/>
            </a:solidFill>
            <a:prstDash val="solid"/>
            <a:round/>
            <a:headEnd type="none" w="lg" len="lg"/>
            <a:tailEnd type="triangle" w="lg" len="lg"/>
          </a:ln>
        </p:spPr>
      </p:cxnSp>
      <p:cxnSp>
        <p:nvCxnSpPr>
          <p:cNvPr id="3" name="Straight Connector 2"/>
          <p:cNvCxnSpPr/>
          <p:nvPr/>
        </p:nvCxnSpPr>
        <p:spPr>
          <a:xfrm>
            <a:off x="239384" y="2387564"/>
            <a:ext cx="1839000" cy="0"/>
          </a:xfrm>
          <a:prstGeom prst="line">
            <a:avLst/>
          </a:prstGeom>
        </p:spPr>
        <p:style>
          <a:lnRef idx="1">
            <a:schemeClr val="dk1"/>
          </a:lnRef>
          <a:fillRef idx="0">
            <a:schemeClr val="dk1"/>
          </a:fillRef>
          <a:effectRef idx="0">
            <a:schemeClr val="dk1"/>
          </a:effectRef>
          <a:fontRef idx="minor">
            <a:schemeClr val="tx1"/>
          </a:fontRef>
        </p:style>
      </p:cxnSp>
      <p:sp>
        <p:nvSpPr>
          <p:cNvPr id="100" name="Shape 314"/>
          <p:cNvSpPr/>
          <p:nvPr/>
        </p:nvSpPr>
        <p:spPr>
          <a:xfrm>
            <a:off x="1476588"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1" name="Shape 318"/>
          <p:cNvSpPr/>
          <p:nvPr/>
        </p:nvSpPr>
        <p:spPr>
          <a:xfrm>
            <a:off x="516367" y="231031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2" name="Shape 326"/>
          <p:cNvSpPr/>
          <p:nvPr/>
        </p:nvSpPr>
        <p:spPr>
          <a:xfrm flipH="1">
            <a:off x="750768" y="2343860"/>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03" name="Shape 318"/>
          <p:cNvSpPr/>
          <p:nvPr/>
        </p:nvSpPr>
        <p:spPr>
          <a:xfrm>
            <a:off x="1245255" y="2320800"/>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4" name="Shape 314"/>
          <p:cNvSpPr/>
          <p:nvPr/>
        </p:nvSpPr>
        <p:spPr>
          <a:xfrm>
            <a:off x="1619589"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5" name="Shape 318"/>
          <p:cNvSpPr/>
          <p:nvPr/>
        </p:nvSpPr>
        <p:spPr>
          <a:xfrm>
            <a:off x="875365" y="2319636"/>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7" name="Shape 310"/>
          <p:cNvSpPr/>
          <p:nvPr/>
        </p:nvSpPr>
        <p:spPr>
          <a:xfrm>
            <a:off x="2338909" y="2044750"/>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8" name="Shape 311"/>
          <p:cNvSpPr/>
          <p:nvPr/>
        </p:nvSpPr>
        <p:spPr>
          <a:xfrm>
            <a:off x="2467562" y="2216063"/>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9" name="Shape 312"/>
          <p:cNvSpPr txBox="1"/>
          <p:nvPr/>
        </p:nvSpPr>
        <p:spPr>
          <a:xfrm>
            <a:off x="2560176" y="2588454"/>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10" name="Shape 314"/>
          <p:cNvSpPr/>
          <p:nvPr/>
        </p:nvSpPr>
        <p:spPr>
          <a:xfrm>
            <a:off x="2819904" y="2355791"/>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1" name="Shape 318"/>
          <p:cNvSpPr/>
          <p:nvPr/>
        </p:nvSpPr>
        <p:spPr>
          <a:xfrm>
            <a:off x="3893143" y="2309834"/>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2" name="Shape 326"/>
          <p:cNvSpPr/>
          <p:nvPr/>
        </p:nvSpPr>
        <p:spPr>
          <a:xfrm flipH="1">
            <a:off x="3327641" y="2342808"/>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13" name="Shape 373"/>
          <p:cNvSpPr/>
          <p:nvPr/>
        </p:nvSpPr>
        <p:spPr>
          <a:xfrm flipH="1">
            <a:off x="3509537" y="2311204"/>
            <a:ext cx="183121"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14" name="Straight Connector 113"/>
          <p:cNvCxnSpPr/>
          <p:nvPr/>
        </p:nvCxnSpPr>
        <p:spPr>
          <a:xfrm>
            <a:off x="2466701" y="2396881"/>
            <a:ext cx="1839000" cy="0"/>
          </a:xfrm>
          <a:prstGeom prst="line">
            <a:avLst/>
          </a:prstGeom>
        </p:spPr>
        <p:style>
          <a:lnRef idx="1">
            <a:schemeClr val="dk1"/>
          </a:lnRef>
          <a:fillRef idx="0">
            <a:schemeClr val="dk1"/>
          </a:fillRef>
          <a:effectRef idx="0">
            <a:schemeClr val="dk1"/>
          </a:effectRef>
          <a:fontRef idx="minor">
            <a:schemeClr val="tx1"/>
          </a:fontRef>
        </p:style>
      </p:cxnSp>
      <p:sp>
        <p:nvSpPr>
          <p:cNvPr id="115" name="Shape 314"/>
          <p:cNvSpPr/>
          <p:nvPr/>
        </p:nvSpPr>
        <p:spPr>
          <a:xfrm>
            <a:off x="3711855" y="2355075"/>
            <a:ext cx="131955" cy="13134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6" name="Shape 318"/>
          <p:cNvSpPr/>
          <p:nvPr/>
        </p:nvSpPr>
        <p:spPr>
          <a:xfrm>
            <a:off x="2579664" y="2311204"/>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7" name="Shape 326"/>
          <p:cNvSpPr/>
          <p:nvPr/>
        </p:nvSpPr>
        <p:spPr>
          <a:xfrm flipH="1">
            <a:off x="2992687" y="2344745"/>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18" name="Shape 318"/>
          <p:cNvSpPr/>
          <p:nvPr/>
        </p:nvSpPr>
        <p:spPr>
          <a:xfrm>
            <a:off x="3534153" y="2306735"/>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9" name="Shape 314"/>
          <p:cNvSpPr/>
          <p:nvPr/>
        </p:nvSpPr>
        <p:spPr>
          <a:xfrm>
            <a:off x="4080013" y="2355075"/>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0" name="Shape 318"/>
          <p:cNvSpPr/>
          <p:nvPr/>
        </p:nvSpPr>
        <p:spPr>
          <a:xfrm>
            <a:off x="3117284" y="2320521"/>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1" name="Shape 310"/>
          <p:cNvSpPr/>
          <p:nvPr/>
        </p:nvSpPr>
        <p:spPr>
          <a:xfrm>
            <a:off x="4575911" y="2054553"/>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2" name="Shape 311"/>
          <p:cNvSpPr/>
          <p:nvPr/>
        </p:nvSpPr>
        <p:spPr>
          <a:xfrm>
            <a:off x="4727413" y="2208884"/>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3" name="Shape 312"/>
          <p:cNvSpPr txBox="1"/>
          <p:nvPr/>
        </p:nvSpPr>
        <p:spPr>
          <a:xfrm>
            <a:off x="4807643" y="2601247"/>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24" name="Shape 314"/>
          <p:cNvSpPr/>
          <p:nvPr/>
        </p:nvSpPr>
        <p:spPr>
          <a:xfrm>
            <a:off x="4767771" y="2368025"/>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5" name="Shape 318"/>
          <p:cNvSpPr/>
          <p:nvPr/>
        </p:nvSpPr>
        <p:spPr>
          <a:xfrm>
            <a:off x="6287278" y="2335123"/>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6" name="Shape 326"/>
          <p:cNvSpPr/>
          <p:nvPr/>
        </p:nvSpPr>
        <p:spPr>
          <a:xfrm flipH="1">
            <a:off x="5575108" y="2355601"/>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cxnSp>
        <p:nvCxnSpPr>
          <p:cNvPr id="128" name="Straight Connector 127"/>
          <p:cNvCxnSpPr/>
          <p:nvPr/>
        </p:nvCxnSpPr>
        <p:spPr>
          <a:xfrm>
            <a:off x="4720701" y="2433541"/>
            <a:ext cx="1839000" cy="0"/>
          </a:xfrm>
          <a:prstGeom prst="line">
            <a:avLst/>
          </a:prstGeom>
        </p:spPr>
        <p:style>
          <a:lnRef idx="1">
            <a:schemeClr val="dk1"/>
          </a:lnRef>
          <a:fillRef idx="0">
            <a:schemeClr val="dk1"/>
          </a:fillRef>
          <a:effectRef idx="0">
            <a:schemeClr val="dk1"/>
          </a:effectRef>
          <a:fontRef idx="minor">
            <a:schemeClr val="tx1"/>
          </a:fontRef>
        </p:style>
      </p:cxnSp>
      <p:sp>
        <p:nvSpPr>
          <p:cNvPr id="129" name="Shape 314"/>
          <p:cNvSpPr/>
          <p:nvPr/>
        </p:nvSpPr>
        <p:spPr>
          <a:xfrm>
            <a:off x="5016773" y="236563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0" name="Shape 318"/>
          <p:cNvSpPr/>
          <p:nvPr/>
        </p:nvSpPr>
        <p:spPr>
          <a:xfrm>
            <a:off x="5190880" y="2347738"/>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1" name="Shape 326"/>
          <p:cNvSpPr/>
          <p:nvPr/>
        </p:nvSpPr>
        <p:spPr>
          <a:xfrm flipH="1">
            <a:off x="5922400" y="2356684"/>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32" name="Shape 318"/>
          <p:cNvSpPr/>
          <p:nvPr/>
        </p:nvSpPr>
        <p:spPr>
          <a:xfrm>
            <a:off x="5734641" y="2334478"/>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3" name="Shape 314"/>
          <p:cNvSpPr/>
          <p:nvPr/>
        </p:nvSpPr>
        <p:spPr>
          <a:xfrm>
            <a:off x="6108975" y="2355601"/>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5" name="Shape 310"/>
          <p:cNvSpPr/>
          <p:nvPr/>
        </p:nvSpPr>
        <p:spPr>
          <a:xfrm>
            <a:off x="6820650" y="2054553"/>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6" name="Shape 311"/>
          <p:cNvSpPr/>
          <p:nvPr/>
        </p:nvSpPr>
        <p:spPr>
          <a:xfrm>
            <a:off x="6973990" y="2206003"/>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7" name="Shape 312"/>
          <p:cNvSpPr txBox="1"/>
          <p:nvPr/>
        </p:nvSpPr>
        <p:spPr>
          <a:xfrm>
            <a:off x="7052863" y="2587569"/>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38" name="Shape 314"/>
          <p:cNvSpPr/>
          <p:nvPr/>
        </p:nvSpPr>
        <p:spPr>
          <a:xfrm>
            <a:off x="7081692"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9" name="Shape 318"/>
          <p:cNvSpPr/>
          <p:nvPr/>
        </p:nvSpPr>
        <p:spPr>
          <a:xfrm>
            <a:off x="7644474" y="229787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0" name="Shape 326"/>
          <p:cNvSpPr/>
          <p:nvPr/>
        </p:nvSpPr>
        <p:spPr>
          <a:xfrm flipH="1">
            <a:off x="7820328" y="2341923"/>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41" name="Shape 373"/>
          <p:cNvSpPr/>
          <p:nvPr/>
        </p:nvSpPr>
        <p:spPr>
          <a:xfrm>
            <a:off x="7066746" y="2297879"/>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42" name="Straight Connector 141"/>
          <p:cNvCxnSpPr/>
          <p:nvPr/>
        </p:nvCxnSpPr>
        <p:spPr>
          <a:xfrm>
            <a:off x="6976012" y="2379658"/>
            <a:ext cx="1839000" cy="0"/>
          </a:xfrm>
          <a:prstGeom prst="line">
            <a:avLst/>
          </a:prstGeom>
        </p:spPr>
        <p:style>
          <a:lnRef idx="1">
            <a:schemeClr val="dk1"/>
          </a:lnRef>
          <a:fillRef idx="0">
            <a:schemeClr val="dk1"/>
          </a:fillRef>
          <a:effectRef idx="0">
            <a:schemeClr val="dk1"/>
          </a:effectRef>
          <a:fontRef idx="minor">
            <a:schemeClr val="tx1"/>
          </a:fontRef>
        </p:style>
      </p:cxnSp>
      <p:sp>
        <p:nvSpPr>
          <p:cNvPr id="143" name="Shape 314"/>
          <p:cNvSpPr/>
          <p:nvPr/>
        </p:nvSpPr>
        <p:spPr>
          <a:xfrm>
            <a:off x="8173558" y="2334060"/>
            <a:ext cx="110491" cy="150175"/>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4" name="Shape 318"/>
          <p:cNvSpPr/>
          <p:nvPr/>
        </p:nvSpPr>
        <p:spPr>
          <a:xfrm>
            <a:off x="7250973" y="231031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5" name="Shape 326"/>
          <p:cNvSpPr/>
          <p:nvPr/>
        </p:nvSpPr>
        <p:spPr>
          <a:xfrm flipH="1">
            <a:off x="7485374" y="2343860"/>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46" name="Shape 318"/>
          <p:cNvSpPr/>
          <p:nvPr/>
        </p:nvSpPr>
        <p:spPr>
          <a:xfrm>
            <a:off x="7979861" y="2320800"/>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7" name="Shape 314"/>
          <p:cNvSpPr/>
          <p:nvPr/>
        </p:nvSpPr>
        <p:spPr>
          <a:xfrm>
            <a:off x="8354195" y="234192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8" name="Shape 318"/>
          <p:cNvSpPr/>
          <p:nvPr/>
        </p:nvSpPr>
        <p:spPr>
          <a:xfrm>
            <a:off x="8551011" y="2283906"/>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8" name="Oval 7"/>
          <p:cNvSpPr/>
          <p:nvPr/>
        </p:nvSpPr>
        <p:spPr>
          <a:xfrm>
            <a:off x="5394993" y="2337773"/>
            <a:ext cx="207189" cy="191536"/>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52" name="Shape 318"/>
          <p:cNvSpPr/>
          <p:nvPr/>
        </p:nvSpPr>
        <p:spPr>
          <a:xfrm>
            <a:off x="5423529" y="2337905"/>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pic>
        <p:nvPicPr>
          <p:cNvPr id="163" name="Shape 165"/>
          <p:cNvPicPr preferRelativeResize="0"/>
          <p:nvPr/>
        </p:nvPicPr>
        <p:blipFill>
          <a:blip r:embed="rId3">
            <a:alphaModFix/>
          </a:blip>
          <a:stretch>
            <a:fillRect/>
          </a:stretch>
        </p:blipFill>
        <p:spPr>
          <a:xfrm>
            <a:off x="5732975" y="3272224"/>
            <a:ext cx="3192124" cy="1847471"/>
          </a:xfrm>
          <a:prstGeom prst="rect">
            <a:avLst/>
          </a:prstGeom>
          <a:noFill/>
          <a:ln>
            <a:noFill/>
          </a:ln>
        </p:spPr>
      </p:pic>
      <p:sp>
        <p:nvSpPr>
          <p:cNvPr id="19" name="TextBox 18"/>
          <p:cNvSpPr txBox="1"/>
          <p:nvPr/>
        </p:nvSpPr>
        <p:spPr>
          <a:xfrm>
            <a:off x="181350" y="2928395"/>
            <a:ext cx="5242179" cy="646331"/>
          </a:xfrm>
          <a:prstGeom prst="rect">
            <a:avLst/>
          </a:prstGeom>
          <a:noFill/>
        </p:spPr>
        <p:txBody>
          <a:bodyPr wrap="square" rtlCol="0">
            <a:spAutoFit/>
          </a:bodyPr>
          <a:lstStyle/>
          <a:p>
            <a:pPr lvl="0"/>
            <a:r>
              <a:rPr lang="en" sz="1800" dirty="0">
                <a:solidFill>
                  <a:schemeClr val="lt1"/>
                </a:solidFill>
              </a:rPr>
              <a:t>All of </a:t>
            </a:r>
            <a:r>
              <a:rPr lang="en" sz="1800" dirty="0" smtClean="0">
                <a:solidFill>
                  <a:schemeClr val="lt1"/>
                </a:solidFill>
              </a:rPr>
              <a:t>the</a:t>
            </a:r>
            <a:r>
              <a:rPr lang="en-US" sz="1800" dirty="0" smtClean="0">
                <a:solidFill>
                  <a:schemeClr val="lt1"/>
                </a:solidFill>
              </a:rPr>
              <a:t> characteristics are initialized with the weight of 1.</a:t>
            </a:r>
            <a:endParaRPr lang="en" sz="1800" dirty="0">
              <a:solidFill>
                <a:schemeClr val="lt1"/>
              </a:solidFill>
            </a:endParaRPr>
          </a:p>
        </p:txBody>
      </p:sp>
      <p:sp>
        <p:nvSpPr>
          <p:cNvPr id="69" name="Shape 381"/>
          <p:cNvSpPr txBox="1"/>
          <p:nvPr/>
        </p:nvSpPr>
        <p:spPr>
          <a:xfrm>
            <a:off x="181350" y="999290"/>
            <a:ext cx="8781600" cy="892800"/>
          </a:xfrm>
          <a:prstGeom prst="rect">
            <a:avLst/>
          </a:prstGeom>
          <a:noFill/>
          <a:ln>
            <a:noFill/>
          </a:ln>
        </p:spPr>
        <p:txBody>
          <a:bodyPr wrap="square" lIns="91425" tIns="91425" rIns="91425" bIns="91425" anchor="t" anchorCtr="0">
            <a:noAutofit/>
          </a:bodyPr>
          <a:lstStyle/>
          <a:p>
            <a:pPr marL="0" lvl="0" indent="0">
              <a:spcBef>
                <a:spcPts val="0"/>
              </a:spcBef>
              <a:buNone/>
            </a:pPr>
            <a:r>
              <a:rPr lang="en-US" sz="1800" u="sng" dirty="0" smtClean="0">
                <a:solidFill>
                  <a:schemeClr val="lt1"/>
                </a:solidFill>
              </a:rPr>
              <a:t>Wing Span</a:t>
            </a:r>
            <a:r>
              <a:rPr lang="en" sz="1800" dirty="0" smtClean="0">
                <a:solidFill>
                  <a:schemeClr val="lt1"/>
                </a:solidFill>
              </a:rPr>
              <a:t>               </a:t>
            </a:r>
            <a:r>
              <a:rPr lang="en-US" sz="1800" dirty="0" smtClean="0">
                <a:solidFill>
                  <a:schemeClr val="lt1"/>
                </a:solidFill>
              </a:rPr>
              <a:t>  </a:t>
            </a:r>
            <a:r>
              <a:rPr lang="en" sz="1800" u="sng" dirty="0" err="1" smtClean="0">
                <a:solidFill>
                  <a:schemeClr val="lt1"/>
                </a:solidFill>
              </a:rPr>
              <a:t>Ommatidia</a:t>
            </a:r>
            <a:r>
              <a:rPr lang="en" sz="1800" dirty="0" smtClean="0">
                <a:solidFill>
                  <a:schemeClr val="lt1"/>
                </a:solidFill>
              </a:rPr>
              <a:t>                    </a:t>
            </a:r>
            <a:r>
              <a:rPr lang="en" sz="1800" u="sng" dirty="0" smtClean="0">
                <a:solidFill>
                  <a:schemeClr val="lt1"/>
                </a:solidFill>
              </a:rPr>
              <a:t>Incisor </a:t>
            </a:r>
            <a:r>
              <a:rPr lang="en" sz="1800" u="sng" dirty="0">
                <a:solidFill>
                  <a:schemeClr val="lt1"/>
                </a:solidFill>
              </a:rPr>
              <a:t>Teeth</a:t>
            </a:r>
            <a:r>
              <a:rPr lang="en" sz="1800" dirty="0">
                <a:solidFill>
                  <a:schemeClr val="lt1"/>
                </a:solidFill>
              </a:rPr>
              <a:t>            </a:t>
            </a:r>
            <a:r>
              <a:rPr lang="en-US" sz="1800" u="sng" dirty="0" smtClean="0">
                <a:solidFill>
                  <a:schemeClr val="lt1"/>
                </a:solidFill>
              </a:rPr>
              <a:t>F</a:t>
            </a:r>
            <a:r>
              <a:rPr lang="en-US" sz="1800" u="sng" dirty="0" smtClean="0">
                <a:solidFill>
                  <a:schemeClr val="lt1"/>
                </a:solidFill>
              </a:rPr>
              <a:t>ur Stripe</a:t>
            </a:r>
            <a:r>
              <a:rPr lang="en" sz="1800" u="sng" dirty="0" smtClean="0">
                <a:solidFill>
                  <a:schemeClr val="lt1"/>
                </a:solidFill>
              </a:rPr>
              <a:t> </a:t>
            </a:r>
            <a:r>
              <a:rPr lang="en" sz="1800" u="sng" dirty="0">
                <a:solidFill>
                  <a:schemeClr val="lt1"/>
                </a:solidFill>
              </a:rPr>
              <a:t>Color</a:t>
            </a:r>
          </a:p>
          <a:p>
            <a:pPr marL="0" lvl="0" indent="0">
              <a:spcBef>
                <a:spcPts val="0"/>
              </a:spcBef>
              <a:buNone/>
            </a:pPr>
            <a:r>
              <a:rPr lang="en" dirty="0" smtClean="0">
                <a:solidFill>
                  <a:schemeClr val="lt1"/>
                </a:solidFill>
              </a:rPr>
              <a:t>LIF</a:t>
            </a:r>
            <a:r>
              <a:rPr lang="en-US" dirty="0" smtClean="0">
                <a:solidFill>
                  <a:schemeClr val="lt1"/>
                </a:solidFill>
              </a:rPr>
              <a:t>,SRY,</a:t>
            </a:r>
            <a:r>
              <a:rPr lang="en" dirty="0" smtClean="0">
                <a:solidFill>
                  <a:schemeClr val="lt1"/>
                </a:solidFill>
              </a:rPr>
              <a:t>BRCA1</a:t>
            </a:r>
            <a:r>
              <a:rPr lang="en-US" dirty="0" smtClean="0">
                <a:solidFill>
                  <a:schemeClr val="lt1"/>
                </a:solidFill>
              </a:rPr>
              <a:t>,UNM2</a:t>
            </a:r>
            <a:r>
              <a:rPr lang="en" dirty="0" smtClean="0">
                <a:solidFill>
                  <a:schemeClr val="lt1"/>
                </a:solidFill>
              </a:rPr>
              <a:t>    </a:t>
            </a:r>
            <a:r>
              <a:rPr lang="en-US" dirty="0" smtClean="0">
                <a:solidFill>
                  <a:schemeClr val="lt1"/>
                </a:solidFill>
              </a:rPr>
              <a:t>  </a:t>
            </a:r>
            <a:r>
              <a:rPr lang="en" dirty="0" smtClean="0">
                <a:solidFill>
                  <a:schemeClr val="lt1"/>
                </a:solidFill>
              </a:rPr>
              <a:t>CREBBP</a:t>
            </a:r>
            <a:r>
              <a:rPr lang="en-US" dirty="0" smtClean="0">
                <a:solidFill>
                  <a:schemeClr val="lt1"/>
                </a:solidFill>
              </a:rPr>
              <a:t>,</a:t>
            </a:r>
            <a:r>
              <a:rPr lang="en" dirty="0" smtClean="0">
                <a:solidFill>
                  <a:schemeClr val="lt1"/>
                </a:solidFill>
              </a:rPr>
              <a:t>MCM6</a:t>
            </a:r>
            <a:r>
              <a:rPr lang="en-US" dirty="0" smtClean="0">
                <a:solidFill>
                  <a:schemeClr val="lt1"/>
                </a:solidFill>
              </a:rPr>
              <a:t>,YRI1,SNM</a:t>
            </a:r>
            <a:r>
              <a:rPr lang="en" dirty="0" smtClean="0">
                <a:solidFill>
                  <a:schemeClr val="lt1"/>
                </a:solidFill>
              </a:rPr>
              <a:t>  </a:t>
            </a:r>
            <a:r>
              <a:rPr lang="en-US" dirty="0" smtClean="0">
                <a:solidFill>
                  <a:schemeClr val="lt1"/>
                </a:solidFill>
              </a:rPr>
              <a:t>  </a:t>
            </a:r>
            <a:r>
              <a:rPr lang="en" dirty="0" smtClean="0">
                <a:solidFill>
                  <a:schemeClr val="lt1"/>
                </a:solidFill>
              </a:rPr>
              <a:t>MYH7</a:t>
            </a:r>
            <a:r>
              <a:rPr lang="en-US" dirty="0" smtClean="0">
                <a:solidFill>
                  <a:schemeClr val="lt1"/>
                </a:solidFill>
              </a:rPr>
              <a:t>,</a:t>
            </a:r>
            <a:r>
              <a:rPr lang="en" dirty="0" smtClean="0">
                <a:solidFill>
                  <a:schemeClr val="lt1"/>
                </a:solidFill>
              </a:rPr>
              <a:t>PKC</a:t>
            </a:r>
            <a:r>
              <a:rPr lang="en-US" dirty="0" smtClean="0">
                <a:solidFill>
                  <a:schemeClr val="lt1"/>
                </a:solidFill>
              </a:rPr>
              <a:t>,NMN1,BRN</a:t>
            </a:r>
            <a:r>
              <a:rPr lang="en" dirty="0" smtClean="0">
                <a:solidFill>
                  <a:schemeClr val="lt1"/>
                </a:solidFill>
              </a:rPr>
              <a:t>  </a:t>
            </a:r>
            <a:r>
              <a:rPr lang="en-US" dirty="0" smtClean="0">
                <a:solidFill>
                  <a:schemeClr val="lt1"/>
                </a:solidFill>
              </a:rPr>
              <a:t>  </a:t>
            </a:r>
            <a:r>
              <a:rPr lang="en" dirty="0" smtClean="0">
                <a:solidFill>
                  <a:schemeClr val="lt1"/>
                </a:solidFill>
              </a:rPr>
              <a:t>MEFV</a:t>
            </a:r>
            <a:r>
              <a:rPr lang="en-US" dirty="0" smtClean="0">
                <a:solidFill>
                  <a:schemeClr val="lt1"/>
                </a:solidFill>
              </a:rPr>
              <a:t>,</a:t>
            </a:r>
            <a:r>
              <a:rPr lang="en-US" dirty="0" smtClean="0">
                <a:solidFill>
                  <a:schemeClr val="lt1"/>
                </a:solidFill>
              </a:rPr>
              <a:t>JRM1,TIF,WRNM</a:t>
            </a:r>
            <a:endParaRPr lang="en" dirty="0">
              <a:solidFill>
                <a:schemeClr val="lt1"/>
              </a:solidFill>
            </a:endParaRPr>
          </a:p>
          <a:p>
            <a:pPr marL="0" lvl="0" indent="0">
              <a:spcBef>
                <a:spcPts val="0"/>
              </a:spcBef>
              <a:buNone/>
            </a:pPr>
            <a:r>
              <a:rPr lang="en-US" dirty="0" smtClean="0">
                <a:solidFill>
                  <a:schemeClr val="lt1"/>
                </a:solidFill>
              </a:rPr>
              <a:t>Extin</a:t>
            </a:r>
            <a:r>
              <a:rPr lang="en-US" dirty="0" smtClean="0">
                <a:solidFill>
                  <a:schemeClr val="lt1"/>
                </a:solidFill>
              </a:rPr>
              <a:t>ction/</a:t>
            </a:r>
            <a:r>
              <a:rPr lang="en" dirty="0" smtClean="0">
                <a:solidFill>
                  <a:schemeClr val="lt1"/>
                </a:solidFill>
              </a:rPr>
              <a:t>Death</a:t>
            </a:r>
            <a:r>
              <a:rPr lang="en" dirty="0">
                <a:solidFill>
                  <a:schemeClr val="lt1"/>
                </a:solidFill>
              </a:rPr>
              <a:t>	</a:t>
            </a:r>
            <a:r>
              <a:rPr lang="en-US" dirty="0" smtClean="0">
                <a:solidFill>
                  <a:schemeClr val="lt1"/>
                </a:solidFill>
              </a:rPr>
              <a:t>       </a:t>
            </a:r>
            <a:r>
              <a:rPr lang="en-US" dirty="0">
                <a:solidFill>
                  <a:schemeClr val="lt1"/>
                </a:solidFill>
              </a:rPr>
              <a:t> </a:t>
            </a:r>
            <a:r>
              <a:rPr lang="en-US" dirty="0" smtClean="0">
                <a:solidFill>
                  <a:schemeClr val="lt1"/>
                </a:solidFill>
              </a:rPr>
              <a:t>Preservation/Life</a:t>
            </a:r>
            <a:r>
              <a:rPr lang="en" dirty="0" smtClean="0">
                <a:solidFill>
                  <a:schemeClr val="lt1"/>
                </a:solidFill>
              </a:rPr>
              <a:t>                     </a:t>
            </a:r>
            <a:r>
              <a:rPr lang="en-US" dirty="0" smtClean="0">
                <a:solidFill>
                  <a:schemeClr val="lt1"/>
                </a:solidFill>
              </a:rPr>
              <a:t>Preservation/Life</a:t>
            </a:r>
            <a:r>
              <a:rPr lang="en" dirty="0" smtClean="0">
                <a:solidFill>
                  <a:schemeClr val="lt1"/>
                </a:solidFill>
              </a:rPr>
              <a:t>               </a:t>
            </a:r>
            <a:r>
              <a:rPr lang="en-US" dirty="0" smtClean="0">
                <a:solidFill>
                  <a:schemeClr val="lt1"/>
                </a:solidFill>
              </a:rPr>
              <a:t>Extinction/Death</a:t>
            </a:r>
            <a:endParaRPr lang="en" dirty="0">
              <a:solidFill>
                <a:schemeClr val="lt1"/>
              </a:solidFill>
            </a:endParaRPr>
          </a:p>
        </p:txBody>
      </p:sp>
    </p:spTree>
    <p:extLst>
      <p:ext uri="{BB962C8B-B14F-4D97-AF65-F5344CB8AC3E}">
        <p14:creationId xmlns:p14="http://schemas.microsoft.com/office/powerpoint/2010/main" val="3765451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6"/>
        <p:cNvGrpSpPr/>
        <p:nvPr/>
      </p:nvGrpSpPr>
      <p:grpSpPr>
        <a:xfrm>
          <a:off x="0" y="0"/>
          <a:ext cx="0" cy="0"/>
          <a:chOff x="0" y="0"/>
          <a:chExt cx="0" cy="0"/>
        </a:xfrm>
      </p:grpSpPr>
      <p:sp>
        <p:nvSpPr>
          <p:cNvPr id="308" name="Shape 308"/>
          <p:cNvSpPr txBox="1"/>
          <p:nvPr/>
        </p:nvSpPr>
        <p:spPr>
          <a:xfrm>
            <a:off x="535775" y="712150"/>
            <a:ext cx="5197200" cy="768000"/>
          </a:xfrm>
          <a:prstGeom prst="rect">
            <a:avLst/>
          </a:prstGeom>
          <a:noFill/>
          <a:ln>
            <a:noFill/>
          </a:ln>
        </p:spPr>
        <p:txBody>
          <a:bodyPr wrap="square" lIns="91425" tIns="91425" rIns="91425" bIns="91425" anchor="t" anchorCtr="0">
            <a:noAutofit/>
          </a:bodyPr>
          <a:lstStyle/>
          <a:p>
            <a:pPr marL="0" lvl="0" indent="0" rtl="0">
              <a:spcBef>
                <a:spcPts val="0"/>
              </a:spcBef>
              <a:spcAft>
                <a:spcPts val="1600"/>
              </a:spcAft>
              <a:buNone/>
            </a:pPr>
            <a:r>
              <a:rPr lang="en" sz="3600">
                <a:solidFill>
                  <a:srgbClr val="1B212C"/>
                </a:solidFill>
                <a:latin typeface="Montserrat"/>
                <a:ea typeface="Montserrat"/>
                <a:cs typeface="Montserrat"/>
                <a:sym typeface="Montserrat"/>
              </a:rPr>
              <a:t>Selling your idea</a:t>
            </a:r>
          </a:p>
        </p:txBody>
      </p:sp>
      <p:graphicFrame>
        <p:nvGraphicFramePr>
          <p:cNvPr id="309" name="Shape 309"/>
          <p:cNvGraphicFramePr/>
          <p:nvPr>
            <p:extLst>
              <p:ext uri="{D42A27DB-BD31-4B8C-83A1-F6EECF244321}">
                <p14:modId xmlns:p14="http://schemas.microsoft.com/office/powerpoint/2010/main" val="1763509264"/>
              </p:ext>
            </p:extLst>
          </p:nvPr>
        </p:nvGraphicFramePr>
        <p:xfrm>
          <a:off x="194888" y="70950"/>
          <a:ext cx="8768062" cy="1615350"/>
        </p:xfrm>
        <a:graphic>
          <a:graphicData uri="http://schemas.openxmlformats.org/drawingml/2006/table">
            <a:tbl>
              <a:tblPr>
                <a:noFill/>
                <a:tableStyleId>{39F92308-11FF-48E8-8484-38783F46644C}</a:tableStyleId>
              </a:tblPr>
              <a:tblGrid>
                <a:gridCol w="1540671"/>
                <a:gridCol w="1215985"/>
                <a:gridCol w="1264018"/>
                <a:gridCol w="1270472"/>
                <a:gridCol w="1597672"/>
                <a:gridCol w="1879244"/>
              </a:tblGrid>
              <a:tr h="381000">
                <a:tc>
                  <a:txBody>
                    <a:bodyPr/>
                    <a:lstStyle/>
                    <a:p>
                      <a:pPr marL="0" lvl="0" indent="0" rtl="0">
                        <a:spcBef>
                          <a:spcPts val="0"/>
                        </a:spcBef>
                        <a:buNone/>
                      </a:pPr>
                      <a:r>
                        <a:rPr lang="en">
                          <a:solidFill>
                            <a:srgbClr val="FFFFFF"/>
                          </a:solidFill>
                        </a:rPr>
                        <a:t>species</a:t>
                      </a:r>
                    </a:p>
                  </a:txBody>
                  <a:tcPr marL="91425" marR="91425" marT="91425" marB="91425"/>
                </a:tc>
                <a:tc>
                  <a:txBody>
                    <a:bodyPr/>
                    <a:lstStyle/>
                    <a:p>
                      <a:pPr marL="0" lvl="0" indent="0" rtl="0">
                        <a:spcBef>
                          <a:spcPts val="0"/>
                        </a:spcBef>
                        <a:buNone/>
                      </a:pPr>
                      <a:r>
                        <a:rPr lang="en-US" dirty="0" smtClean="0">
                          <a:solidFill>
                            <a:srgbClr val="FFFFFF"/>
                          </a:solidFill>
                        </a:rPr>
                        <a:t>Wing</a:t>
                      </a:r>
                      <a:r>
                        <a:rPr lang="en-US" baseline="0" dirty="0" smtClean="0">
                          <a:solidFill>
                            <a:srgbClr val="FFFFFF"/>
                          </a:solidFill>
                        </a:rPr>
                        <a:t> Span</a:t>
                      </a:r>
                      <a:endParaRPr lang="en" dirty="0">
                        <a:solidFill>
                          <a:srgbClr val="FFFFFF"/>
                        </a:solidFill>
                      </a:endParaRPr>
                    </a:p>
                  </a:txBody>
                  <a:tcPr marL="91425" marR="91425" marT="91425" marB="91425"/>
                </a:tc>
                <a:tc>
                  <a:txBody>
                    <a:bodyPr/>
                    <a:lstStyle/>
                    <a:p>
                      <a:pPr marL="0" lvl="0" indent="0" rtl="0">
                        <a:spcBef>
                          <a:spcPts val="0"/>
                        </a:spcBef>
                        <a:buNone/>
                      </a:pPr>
                      <a:r>
                        <a:rPr lang="en">
                          <a:solidFill>
                            <a:srgbClr val="FFFFFF"/>
                          </a:solidFill>
                        </a:rPr>
                        <a:t>Ommatidia</a:t>
                      </a:r>
                    </a:p>
                  </a:txBody>
                  <a:tcPr marL="91425" marR="91425" marT="91425" marB="91425"/>
                </a:tc>
                <a:tc>
                  <a:txBody>
                    <a:bodyPr/>
                    <a:lstStyle/>
                    <a:p>
                      <a:pPr marL="0" lvl="0" indent="0" rtl="0">
                        <a:spcBef>
                          <a:spcPts val="0"/>
                        </a:spcBef>
                        <a:buNone/>
                      </a:pPr>
                      <a:r>
                        <a:rPr lang="en">
                          <a:solidFill>
                            <a:schemeClr val="lt1"/>
                          </a:solidFill>
                        </a:rPr>
                        <a:t>Incisor Teeth</a:t>
                      </a:r>
                    </a:p>
                  </a:txBody>
                  <a:tcPr marL="91425" marR="91425" marT="91425" marB="91425"/>
                </a:tc>
                <a:tc>
                  <a:txBody>
                    <a:bodyPr/>
                    <a:lstStyle/>
                    <a:p>
                      <a:pPr marL="0" lvl="0" indent="0" rtl="0">
                        <a:spcBef>
                          <a:spcPts val="0"/>
                        </a:spcBef>
                        <a:buNone/>
                      </a:pPr>
                      <a:r>
                        <a:rPr lang="en-US" dirty="0" smtClean="0">
                          <a:solidFill>
                            <a:srgbClr val="FFFFFF"/>
                          </a:solidFill>
                        </a:rPr>
                        <a:t>Fur</a:t>
                      </a:r>
                      <a:r>
                        <a:rPr lang="en-US" baseline="0" dirty="0" smtClean="0">
                          <a:solidFill>
                            <a:srgbClr val="FFFFFF"/>
                          </a:solidFill>
                        </a:rPr>
                        <a:t> Stripe</a:t>
                      </a:r>
                      <a:r>
                        <a:rPr lang="en" dirty="0" smtClean="0">
                          <a:solidFill>
                            <a:srgbClr val="FFFFFF"/>
                          </a:solidFill>
                        </a:rPr>
                        <a:t> </a:t>
                      </a:r>
                      <a:r>
                        <a:rPr lang="en" dirty="0">
                          <a:solidFill>
                            <a:srgbClr val="FFFFFF"/>
                          </a:solidFill>
                        </a:rPr>
                        <a:t>Color</a:t>
                      </a:r>
                    </a:p>
                  </a:txBody>
                  <a:tcPr marL="91425" marR="91425" marT="91425" marB="91425"/>
                </a:tc>
                <a:tc>
                  <a:txBody>
                    <a:bodyPr/>
                    <a:lstStyle/>
                    <a:p>
                      <a:pPr marL="0" lvl="0" indent="0" rtl="0">
                        <a:spcBef>
                          <a:spcPts val="0"/>
                        </a:spcBef>
                        <a:buNone/>
                      </a:pPr>
                      <a:r>
                        <a:rPr lang="en" dirty="0">
                          <a:solidFill>
                            <a:srgbClr val="FFFFFF"/>
                          </a:solidFill>
                        </a:rPr>
                        <a:t>Label</a:t>
                      </a:r>
                    </a:p>
                  </a:txBody>
                  <a:tcPr marL="91425" marR="91425" marT="91425" marB="91425"/>
                </a:tc>
              </a:tr>
              <a:tr h="381000">
                <a:tc>
                  <a:txBody>
                    <a:bodyPr/>
                    <a:lstStyle/>
                    <a:p>
                      <a:pPr marL="0" lvl="0" indent="0" rtl="0">
                        <a:spcBef>
                          <a:spcPts val="0"/>
                        </a:spcBef>
                        <a:buNone/>
                      </a:pPr>
                      <a:r>
                        <a:rPr lang="en-US" dirty="0" smtClean="0">
                          <a:solidFill>
                            <a:srgbClr val="FFFFFF"/>
                          </a:solidFill>
                        </a:rPr>
                        <a:t>Species</a:t>
                      </a:r>
                      <a:r>
                        <a:rPr lang="en-US" baseline="0" dirty="0" smtClean="0">
                          <a:solidFill>
                            <a:srgbClr val="FFFFFF"/>
                          </a:solidFill>
                        </a:rPr>
                        <a:t> </a:t>
                      </a:r>
                      <a:r>
                        <a:rPr lang="en" dirty="0" smtClean="0">
                          <a:solidFill>
                            <a:srgbClr val="FFFFFF"/>
                          </a:solidFill>
                        </a:rPr>
                        <a:t>1</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a:t>
                      </a:r>
                    </a:p>
                    <a:p>
                      <a:pPr marL="0" lvl="0" indent="0" rtl="0">
                        <a:spcBef>
                          <a:spcPts val="0"/>
                        </a:spcBef>
                        <a:buNone/>
                      </a:pPr>
                      <a:r>
                        <a:rPr lang="en-US" dirty="0" smtClean="0">
                          <a:solidFill>
                            <a:srgbClr val="FFFFFF"/>
                          </a:solidFill>
                        </a:rPr>
                        <a:t>Death (1)</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Preservation/Life (.5)</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Preservation/Life (.5)</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a:t>
                      </a:r>
                      <a:r>
                        <a:rPr lang="en-US" baseline="0" dirty="0" smtClean="0">
                          <a:solidFill>
                            <a:srgbClr val="FFFFFF"/>
                          </a:solidFill>
                        </a:rPr>
                        <a:t>Death (1)</a:t>
                      </a:r>
                      <a:endParaRPr lang="en" dirty="0">
                        <a:solidFill>
                          <a:srgbClr val="FFFFFF"/>
                        </a:solidFill>
                      </a:endParaRPr>
                    </a:p>
                  </a:txBody>
                  <a:tcPr marL="91425" marR="91425" marT="91425" marB="91425"/>
                </a:tc>
                <a:tc>
                  <a:txBody>
                    <a:bodyPr/>
                    <a:lstStyle/>
                    <a:p>
                      <a:pPr marL="0" lvl="0" indent="0" rtl="0">
                        <a:spcBef>
                          <a:spcPts val="0"/>
                        </a:spcBef>
                        <a:buNone/>
                      </a:pPr>
                      <a:r>
                        <a:rPr lang="en-US" b="1" u="sng" dirty="0" smtClean="0">
                          <a:solidFill>
                            <a:srgbClr val="FFFFFF"/>
                          </a:solidFill>
                        </a:rPr>
                        <a:t>Extinction/Death</a:t>
                      </a:r>
                      <a:endParaRPr lang="en" b="1" u="sng" dirty="0">
                        <a:solidFill>
                          <a:srgbClr val="FFFFFF"/>
                        </a:solidFill>
                      </a:endParaRPr>
                    </a:p>
                  </a:txBody>
                  <a:tcPr marL="91425" marR="91425" marT="91425" marB="91425"/>
                </a:tc>
              </a:tr>
              <a:tr h="381000">
                <a:tc>
                  <a:txBody>
                    <a:bodyPr/>
                    <a:lstStyle/>
                    <a:p>
                      <a:pPr marL="0" lvl="0" indent="0" rtl="0">
                        <a:spcBef>
                          <a:spcPts val="0"/>
                        </a:spcBef>
                        <a:buNone/>
                      </a:pPr>
                      <a:r>
                        <a:rPr lang="en-US" dirty="0" smtClean="0">
                          <a:solidFill>
                            <a:srgbClr val="FFFFFF"/>
                          </a:solidFill>
                        </a:rPr>
                        <a:t>Species 2</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a:t>
                      </a:r>
                    </a:p>
                    <a:p>
                      <a:pPr marL="0" lvl="0" indent="0" rtl="0">
                        <a:spcBef>
                          <a:spcPts val="0"/>
                        </a:spcBef>
                        <a:buNone/>
                      </a:pPr>
                      <a:r>
                        <a:rPr lang="en-US" dirty="0" smtClean="0">
                          <a:solidFill>
                            <a:srgbClr val="FFFFFF"/>
                          </a:solidFill>
                        </a:rPr>
                        <a:t>Death(.5) </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 Death (.25)</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Extinction/Death (.25)</a:t>
                      </a:r>
                      <a:endParaRPr lang="en" dirty="0">
                        <a:solidFill>
                          <a:srgbClr val="FFFFFF"/>
                        </a:solidFill>
                      </a:endParaRPr>
                    </a:p>
                  </a:txBody>
                  <a:tcPr marL="91425" marR="91425" marT="91425" marB="91425"/>
                </a:tc>
                <a:tc>
                  <a:txBody>
                    <a:bodyPr/>
                    <a:lstStyle/>
                    <a:p>
                      <a:pPr marL="0" lvl="0" indent="0" rtl="0">
                        <a:spcBef>
                          <a:spcPts val="0"/>
                        </a:spcBef>
                        <a:buNone/>
                      </a:pPr>
                      <a:r>
                        <a:rPr lang="en-US" dirty="0" smtClean="0">
                          <a:solidFill>
                            <a:srgbClr val="FFFFFF"/>
                          </a:solidFill>
                        </a:rPr>
                        <a:t>Preservation/Life</a:t>
                      </a:r>
                    </a:p>
                    <a:p>
                      <a:pPr marL="0" lvl="0" indent="0" rtl="0">
                        <a:spcBef>
                          <a:spcPts val="0"/>
                        </a:spcBef>
                        <a:buNone/>
                      </a:pPr>
                      <a:r>
                        <a:rPr lang="en-US" dirty="0" smtClean="0">
                          <a:solidFill>
                            <a:srgbClr val="FFFFFF"/>
                          </a:solidFill>
                        </a:rPr>
                        <a:t>(1)</a:t>
                      </a:r>
                      <a:endParaRPr lang="en" dirty="0">
                        <a:solidFill>
                          <a:srgbClr val="FFFFFF"/>
                        </a:solidFill>
                      </a:endParaRPr>
                    </a:p>
                  </a:txBody>
                  <a:tcPr marL="91425" marR="91425" marT="91425" marB="91425"/>
                </a:tc>
                <a:tc>
                  <a:txBody>
                    <a:bodyPr/>
                    <a:lstStyle/>
                    <a:p>
                      <a:pPr marL="0" lvl="0" indent="0" rtl="0">
                        <a:spcBef>
                          <a:spcPts val="0"/>
                        </a:spcBef>
                        <a:buNone/>
                      </a:pPr>
                      <a:r>
                        <a:rPr lang="en-US" b="1" u="sng" dirty="0" smtClean="0">
                          <a:solidFill>
                            <a:srgbClr val="FFFFFF"/>
                          </a:solidFill>
                        </a:rPr>
                        <a:t>Preservation/Life</a:t>
                      </a:r>
                      <a:endParaRPr lang="en" b="1" u="sng" dirty="0">
                        <a:solidFill>
                          <a:srgbClr val="FFFFFF"/>
                        </a:solidFill>
                      </a:endParaRPr>
                    </a:p>
                  </a:txBody>
                  <a:tcPr marL="91425" marR="91425" marT="91425" marB="91425"/>
                </a:tc>
              </a:tr>
            </a:tbl>
          </a:graphicData>
        </a:graphic>
      </p:graphicFrame>
      <p:sp>
        <p:nvSpPr>
          <p:cNvPr id="310" name="Shape 310"/>
          <p:cNvSpPr/>
          <p:nvPr/>
        </p:nvSpPr>
        <p:spPr>
          <a:xfrm>
            <a:off x="2303429" y="2718821"/>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1" name="Shape 311"/>
          <p:cNvSpPr/>
          <p:nvPr/>
        </p:nvSpPr>
        <p:spPr>
          <a:xfrm>
            <a:off x="2456769" y="2870271"/>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2" name="Shape 312"/>
          <p:cNvSpPr txBox="1"/>
          <p:nvPr/>
        </p:nvSpPr>
        <p:spPr>
          <a:xfrm>
            <a:off x="2535642" y="3251837"/>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314" name="Shape 314"/>
          <p:cNvSpPr/>
          <p:nvPr/>
        </p:nvSpPr>
        <p:spPr>
          <a:xfrm>
            <a:off x="2564471" y="3006191"/>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18" name="Shape 318"/>
          <p:cNvSpPr/>
          <p:nvPr/>
        </p:nvSpPr>
        <p:spPr>
          <a:xfrm>
            <a:off x="4027747" y="2962147"/>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326" name="Shape 326"/>
          <p:cNvSpPr/>
          <p:nvPr/>
        </p:nvSpPr>
        <p:spPr>
          <a:xfrm flipH="1">
            <a:off x="3303107" y="3006191"/>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28" name="Shape 328"/>
          <p:cNvSpPr txBox="1"/>
          <p:nvPr/>
        </p:nvSpPr>
        <p:spPr>
          <a:xfrm>
            <a:off x="3406067" y="3430080"/>
            <a:ext cx="56400" cy="861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329" name="Shape 329"/>
          <p:cNvSpPr txBox="1"/>
          <p:nvPr/>
        </p:nvSpPr>
        <p:spPr>
          <a:xfrm>
            <a:off x="3401675" y="3374159"/>
            <a:ext cx="159900" cy="1179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373" name="Shape 373"/>
          <p:cNvSpPr/>
          <p:nvPr/>
        </p:nvSpPr>
        <p:spPr>
          <a:xfrm>
            <a:off x="3668124" y="2974587"/>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377" name="Shape 377"/>
          <p:cNvCxnSpPr>
            <a:stCxn id="373" idx="0"/>
          </p:cNvCxnSpPr>
          <p:nvPr/>
        </p:nvCxnSpPr>
        <p:spPr>
          <a:xfrm flipH="1" flipV="1">
            <a:off x="3670652" y="1717904"/>
            <a:ext cx="77422" cy="1256683"/>
          </a:xfrm>
          <a:prstGeom prst="straightConnector1">
            <a:avLst/>
          </a:prstGeom>
          <a:noFill/>
          <a:ln w="9525" cap="flat" cmpd="sng">
            <a:solidFill>
              <a:schemeClr val="dk2"/>
            </a:solidFill>
            <a:prstDash val="solid"/>
            <a:round/>
            <a:headEnd type="none" w="lg" len="lg"/>
            <a:tailEnd type="triangle" w="lg" len="lg"/>
          </a:ln>
        </p:spPr>
      </p:cxnSp>
      <p:cxnSp>
        <p:nvCxnSpPr>
          <p:cNvPr id="378" name="Shape 378"/>
          <p:cNvCxnSpPr/>
          <p:nvPr/>
        </p:nvCxnSpPr>
        <p:spPr>
          <a:xfrm flipH="1" flipV="1">
            <a:off x="4945402" y="1718154"/>
            <a:ext cx="937019" cy="1232239"/>
          </a:xfrm>
          <a:prstGeom prst="straightConnector1">
            <a:avLst/>
          </a:prstGeom>
          <a:noFill/>
          <a:ln w="9525" cap="flat" cmpd="sng">
            <a:solidFill>
              <a:schemeClr val="dk2"/>
            </a:solidFill>
            <a:prstDash val="solid"/>
            <a:round/>
            <a:headEnd type="none" w="lg" len="lg"/>
            <a:tailEnd type="triangle" w="lg" len="lg"/>
          </a:ln>
        </p:spPr>
      </p:cxnSp>
      <p:cxnSp>
        <p:nvCxnSpPr>
          <p:cNvPr id="379" name="Shape 379"/>
          <p:cNvCxnSpPr/>
          <p:nvPr/>
        </p:nvCxnSpPr>
        <p:spPr>
          <a:xfrm flipV="1">
            <a:off x="461843" y="1681143"/>
            <a:ext cx="1657496" cy="1271394"/>
          </a:xfrm>
          <a:prstGeom prst="straightConnector1">
            <a:avLst/>
          </a:prstGeom>
          <a:noFill/>
          <a:ln w="9525" cap="flat" cmpd="sng">
            <a:solidFill>
              <a:schemeClr val="dk2"/>
            </a:solidFill>
            <a:prstDash val="solid"/>
            <a:round/>
            <a:headEnd type="none" w="lg" len="lg"/>
            <a:tailEnd type="triangle" w="lg" len="lg"/>
          </a:ln>
        </p:spPr>
      </p:cxnSp>
      <p:cxnSp>
        <p:nvCxnSpPr>
          <p:cNvPr id="380" name="Shape 380"/>
          <p:cNvCxnSpPr/>
          <p:nvPr/>
        </p:nvCxnSpPr>
        <p:spPr>
          <a:xfrm flipH="1" flipV="1">
            <a:off x="6368139" y="1686300"/>
            <a:ext cx="1464952" cy="1245915"/>
          </a:xfrm>
          <a:prstGeom prst="straightConnector1">
            <a:avLst/>
          </a:prstGeom>
          <a:noFill/>
          <a:ln w="9525" cap="flat" cmpd="sng">
            <a:solidFill>
              <a:schemeClr val="dk2"/>
            </a:solidFill>
            <a:prstDash val="solid"/>
            <a:round/>
            <a:headEnd type="none" w="lg" len="lg"/>
            <a:tailEnd type="triangle" w="lg" len="lg"/>
          </a:ln>
        </p:spPr>
      </p:cxnSp>
      <p:cxnSp>
        <p:nvCxnSpPr>
          <p:cNvPr id="3" name="Straight Connector 2"/>
          <p:cNvCxnSpPr/>
          <p:nvPr/>
        </p:nvCxnSpPr>
        <p:spPr>
          <a:xfrm>
            <a:off x="2456769" y="3051832"/>
            <a:ext cx="1839000" cy="0"/>
          </a:xfrm>
          <a:prstGeom prst="line">
            <a:avLst/>
          </a:prstGeom>
        </p:spPr>
        <p:style>
          <a:lnRef idx="1">
            <a:schemeClr val="dk1"/>
          </a:lnRef>
          <a:fillRef idx="0">
            <a:schemeClr val="dk1"/>
          </a:fillRef>
          <a:effectRef idx="0">
            <a:schemeClr val="dk1"/>
          </a:effectRef>
          <a:fontRef idx="minor">
            <a:schemeClr val="tx1"/>
          </a:fontRef>
        </p:style>
      </p:cxnSp>
      <p:sp>
        <p:nvSpPr>
          <p:cNvPr id="100" name="Shape 314"/>
          <p:cNvSpPr/>
          <p:nvPr/>
        </p:nvSpPr>
        <p:spPr>
          <a:xfrm>
            <a:off x="3693973" y="3006191"/>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1" name="Shape 318"/>
          <p:cNvSpPr/>
          <p:nvPr/>
        </p:nvSpPr>
        <p:spPr>
          <a:xfrm>
            <a:off x="2733752" y="2974587"/>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2" name="Shape 326"/>
          <p:cNvSpPr/>
          <p:nvPr/>
        </p:nvSpPr>
        <p:spPr>
          <a:xfrm flipH="1">
            <a:off x="2968153" y="3008128"/>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03" name="Shape 318"/>
          <p:cNvSpPr/>
          <p:nvPr/>
        </p:nvSpPr>
        <p:spPr>
          <a:xfrm>
            <a:off x="3462640" y="2985068"/>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4" name="Shape 314"/>
          <p:cNvSpPr/>
          <p:nvPr/>
        </p:nvSpPr>
        <p:spPr>
          <a:xfrm>
            <a:off x="3836974" y="3006191"/>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5" name="Shape 318"/>
          <p:cNvSpPr/>
          <p:nvPr/>
        </p:nvSpPr>
        <p:spPr>
          <a:xfrm>
            <a:off x="3092750" y="2983904"/>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7" name="Shape 310"/>
          <p:cNvSpPr/>
          <p:nvPr/>
        </p:nvSpPr>
        <p:spPr>
          <a:xfrm>
            <a:off x="4634883" y="2722007"/>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8" name="Shape 311"/>
          <p:cNvSpPr/>
          <p:nvPr/>
        </p:nvSpPr>
        <p:spPr>
          <a:xfrm>
            <a:off x="4766457" y="2880331"/>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9" name="Shape 312"/>
          <p:cNvSpPr txBox="1"/>
          <p:nvPr/>
        </p:nvSpPr>
        <p:spPr>
          <a:xfrm>
            <a:off x="4859071" y="3252722"/>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11" name="Shape 318"/>
          <p:cNvSpPr/>
          <p:nvPr/>
        </p:nvSpPr>
        <p:spPr>
          <a:xfrm>
            <a:off x="6192038" y="2974102"/>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2" name="Shape 326"/>
          <p:cNvSpPr/>
          <p:nvPr/>
        </p:nvSpPr>
        <p:spPr>
          <a:xfrm flipH="1">
            <a:off x="5626536" y="3007076"/>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13" name="Shape 373"/>
          <p:cNvSpPr/>
          <p:nvPr/>
        </p:nvSpPr>
        <p:spPr>
          <a:xfrm flipH="1">
            <a:off x="5808432" y="2975472"/>
            <a:ext cx="183121"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14" name="Straight Connector 113"/>
          <p:cNvCxnSpPr/>
          <p:nvPr/>
        </p:nvCxnSpPr>
        <p:spPr>
          <a:xfrm>
            <a:off x="4777833" y="3040867"/>
            <a:ext cx="1839000" cy="0"/>
          </a:xfrm>
          <a:prstGeom prst="line">
            <a:avLst/>
          </a:prstGeom>
        </p:spPr>
        <p:style>
          <a:lnRef idx="1">
            <a:schemeClr val="dk1"/>
          </a:lnRef>
          <a:fillRef idx="0">
            <a:schemeClr val="dk1"/>
          </a:fillRef>
          <a:effectRef idx="0">
            <a:schemeClr val="dk1"/>
          </a:effectRef>
          <a:fontRef idx="minor">
            <a:schemeClr val="tx1"/>
          </a:fontRef>
        </p:style>
      </p:cxnSp>
      <p:sp>
        <p:nvSpPr>
          <p:cNvPr id="115" name="Shape 314"/>
          <p:cNvSpPr/>
          <p:nvPr/>
        </p:nvSpPr>
        <p:spPr>
          <a:xfrm>
            <a:off x="6010750" y="3019343"/>
            <a:ext cx="131955" cy="13134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6" name="Shape 318"/>
          <p:cNvSpPr/>
          <p:nvPr/>
        </p:nvSpPr>
        <p:spPr>
          <a:xfrm>
            <a:off x="4878559" y="2975472"/>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7" name="Shape 326"/>
          <p:cNvSpPr/>
          <p:nvPr/>
        </p:nvSpPr>
        <p:spPr>
          <a:xfrm flipH="1">
            <a:off x="5291582" y="3009013"/>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18" name="Shape 318"/>
          <p:cNvSpPr/>
          <p:nvPr/>
        </p:nvSpPr>
        <p:spPr>
          <a:xfrm>
            <a:off x="5091602" y="2982004"/>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19" name="Shape 314"/>
          <p:cNvSpPr/>
          <p:nvPr/>
        </p:nvSpPr>
        <p:spPr>
          <a:xfrm>
            <a:off x="6378908" y="3019343"/>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0" name="Shape 318"/>
          <p:cNvSpPr/>
          <p:nvPr/>
        </p:nvSpPr>
        <p:spPr>
          <a:xfrm>
            <a:off x="5416179" y="298478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1" name="Shape 310"/>
          <p:cNvSpPr/>
          <p:nvPr/>
        </p:nvSpPr>
        <p:spPr>
          <a:xfrm>
            <a:off x="6988883" y="2694047"/>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2" name="Shape 311"/>
          <p:cNvSpPr/>
          <p:nvPr/>
        </p:nvSpPr>
        <p:spPr>
          <a:xfrm>
            <a:off x="7140385" y="2848378"/>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3" name="Shape 312"/>
          <p:cNvSpPr txBox="1"/>
          <p:nvPr/>
        </p:nvSpPr>
        <p:spPr>
          <a:xfrm>
            <a:off x="7220615" y="3240741"/>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24" name="Shape 314"/>
          <p:cNvSpPr/>
          <p:nvPr/>
        </p:nvSpPr>
        <p:spPr>
          <a:xfrm>
            <a:off x="7180743" y="3007519"/>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5" name="Shape 318"/>
          <p:cNvSpPr/>
          <p:nvPr/>
        </p:nvSpPr>
        <p:spPr>
          <a:xfrm>
            <a:off x="8700250" y="2974617"/>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26" name="Shape 326"/>
          <p:cNvSpPr/>
          <p:nvPr/>
        </p:nvSpPr>
        <p:spPr>
          <a:xfrm flipH="1">
            <a:off x="7988080" y="2995095"/>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cxnSp>
        <p:nvCxnSpPr>
          <p:cNvPr id="128" name="Straight Connector 127"/>
          <p:cNvCxnSpPr/>
          <p:nvPr/>
        </p:nvCxnSpPr>
        <p:spPr>
          <a:xfrm>
            <a:off x="7133673" y="3073035"/>
            <a:ext cx="1839000" cy="0"/>
          </a:xfrm>
          <a:prstGeom prst="line">
            <a:avLst/>
          </a:prstGeom>
        </p:spPr>
        <p:style>
          <a:lnRef idx="1">
            <a:schemeClr val="dk1"/>
          </a:lnRef>
          <a:fillRef idx="0">
            <a:schemeClr val="dk1"/>
          </a:fillRef>
          <a:effectRef idx="0">
            <a:schemeClr val="dk1"/>
          </a:effectRef>
          <a:fontRef idx="minor">
            <a:schemeClr val="tx1"/>
          </a:fontRef>
        </p:style>
      </p:cxnSp>
      <p:sp>
        <p:nvSpPr>
          <p:cNvPr id="129" name="Shape 314"/>
          <p:cNvSpPr/>
          <p:nvPr/>
        </p:nvSpPr>
        <p:spPr>
          <a:xfrm>
            <a:off x="7429745" y="3005127"/>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0" name="Shape 318"/>
          <p:cNvSpPr/>
          <p:nvPr/>
        </p:nvSpPr>
        <p:spPr>
          <a:xfrm>
            <a:off x="7603852" y="2987232"/>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1" name="Shape 326"/>
          <p:cNvSpPr/>
          <p:nvPr/>
        </p:nvSpPr>
        <p:spPr>
          <a:xfrm flipH="1">
            <a:off x="8335372" y="2996178"/>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32" name="Shape 318"/>
          <p:cNvSpPr/>
          <p:nvPr/>
        </p:nvSpPr>
        <p:spPr>
          <a:xfrm>
            <a:off x="8147613" y="2973972"/>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3" name="Shape 314"/>
          <p:cNvSpPr/>
          <p:nvPr/>
        </p:nvSpPr>
        <p:spPr>
          <a:xfrm>
            <a:off x="8521947" y="2995095"/>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5" name="Shape 310"/>
          <p:cNvSpPr/>
          <p:nvPr/>
        </p:nvSpPr>
        <p:spPr>
          <a:xfrm>
            <a:off x="73933" y="2730707"/>
            <a:ext cx="2124900" cy="684656"/>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6" name="Shape 311"/>
          <p:cNvSpPr/>
          <p:nvPr/>
        </p:nvSpPr>
        <p:spPr>
          <a:xfrm>
            <a:off x="227273" y="2882157"/>
            <a:ext cx="1839000" cy="347311"/>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7" name="Shape 312"/>
          <p:cNvSpPr txBox="1"/>
          <p:nvPr/>
        </p:nvSpPr>
        <p:spPr>
          <a:xfrm>
            <a:off x="306146" y="3263723"/>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138" name="Shape 314"/>
          <p:cNvSpPr/>
          <p:nvPr/>
        </p:nvSpPr>
        <p:spPr>
          <a:xfrm>
            <a:off x="334975" y="3018077"/>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39" name="Shape 318"/>
          <p:cNvSpPr/>
          <p:nvPr/>
        </p:nvSpPr>
        <p:spPr>
          <a:xfrm>
            <a:off x="897757" y="2974033"/>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0" name="Shape 326"/>
          <p:cNvSpPr/>
          <p:nvPr/>
        </p:nvSpPr>
        <p:spPr>
          <a:xfrm flipH="1">
            <a:off x="1073611" y="3018077"/>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41" name="Shape 373"/>
          <p:cNvSpPr/>
          <p:nvPr/>
        </p:nvSpPr>
        <p:spPr>
          <a:xfrm>
            <a:off x="320029" y="2974033"/>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142" name="Straight Connector 141"/>
          <p:cNvCxnSpPr/>
          <p:nvPr/>
        </p:nvCxnSpPr>
        <p:spPr>
          <a:xfrm>
            <a:off x="229295" y="3055812"/>
            <a:ext cx="1839000" cy="0"/>
          </a:xfrm>
          <a:prstGeom prst="line">
            <a:avLst/>
          </a:prstGeom>
        </p:spPr>
        <p:style>
          <a:lnRef idx="1">
            <a:schemeClr val="dk1"/>
          </a:lnRef>
          <a:fillRef idx="0">
            <a:schemeClr val="dk1"/>
          </a:fillRef>
          <a:effectRef idx="0">
            <a:schemeClr val="dk1"/>
          </a:effectRef>
          <a:fontRef idx="minor">
            <a:schemeClr val="tx1"/>
          </a:fontRef>
        </p:style>
      </p:cxnSp>
      <p:sp>
        <p:nvSpPr>
          <p:cNvPr id="143" name="Shape 314"/>
          <p:cNvSpPr/>
          <p:nvPr/>
        </p:nvSpPr>
        <p:spPr>
          <a:xfrm>
            <a:off x="1426841" y="3010214"/>
            <a:ext cx="110491" cy="150175"/>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4" name="Shape 318"/>
          <p:cNvSpPr/>
          <p:nvPr/>
        </p:nvSpPr>
        <p:spPr>
          <a:xfrm>
            <a:off x="504256" y="2986473"/>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5" name="Shape 326"/>
          <p:cNvSpPr/>
          <p:nvPr/>
        </p:nvSpPr>
        <p:spPr>
          <a:xfrm flipH="1">
            <a:off x="738657" y="3020014"/>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46" name="Shape 318"/>
          <p:cNvSpPr/>
          <p:nvPr/>
        </p:nvSpPr>
        <p:spPr>
          <a:xfrm>
            <a:off x="1233144" y="2996954"/>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7" name="Shape 314"/>
          <p:cNvSpPr/>
          <p:nvPr/>
        </p:nvSpPr>
        <p:spPr>
          <a:xfrm>
            <a:off x="1607478" y="3018077"/>
            <a:ext cx="120627" cy="118416"/>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48" name="Shape 318"/>
          <p:cNvSpPr/>
          <p:nvPr/>
        </p:nvSpPr>
        <p:spPr>
          <a:xfrm>
            <a:off x="1804294" y="2960060"/>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8" name="Oval 7"/>
          <p:cNvSpPr/>
          <p:nvPr/>
        </p:nvSpPr>
        <p:spPr>
          <a:xfrm>
            <a:off x="7807965" y="2977267"/>
            <a:ext cx="207189" cy="191536"/>
          </a:xfrm>
          <a:prstGeom prst="ellipse">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52" name="Shape 318"/>
          <p:cNvSpPr/>
          <p:nvPr/>
        </p:nvSpPr>
        <p:spPr>
          <a:xfrm>
            <a:off x="7836501" y="2977399"/>
            <a:ext cx="133687" cy="154489"/>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pic>
        <p:nvPicPr>
          <p:cNvPr id="163" name="Shape 165"/>
          <p:cNvPicPr preferRelativeResize="0"/>
          <p:nvPr/>
        </p:nvPicPr>
        <p:blipFill>
          <a:blip r:embed="rId3">
            <a:alphaModFix/>
          </a:blip>
          <a:stretch>
            <a:fillRect/>
          </a:stretch>
        </p:blipFill>
        <p:spPr>
          <a:xfrm>
            <a:off x="5644994" y="3558007"/>
            <a:ext cx="3192124" cy="1847471"/>
          </a:xfrm>
          <a:prstGeom prst="rect">
            <a:avLst/>
          </a:prstGeom>
          <a:noFill/>
          <a:ln>
            <a:noFill/>
          </a:ln>
        </p:spPr>
      </p:pic>
      <p:sp>
        <p:nvSpPr>
          <p:cNvPr id="19" name="TextBox 18"/>
          <p:cNvSpPr txBox="1"/>
          <p:nvPr/>
        </p:nvSpPr>
        <p:spPr>
          <a:xfrm>
            <a:off x="112222" y="3549580"/>
            <a:ext cx="5242179" cy="923330"/>
          </a:xfrm>
          <a:prstGeom prst="rect">
            <a:avLst/>
          </a:prstGeom>
          <a:noFill/>
        </p:spPr>
        <p:txBody>
          <a:bodyPr wrap="square" rtlCol="0">
            <a:spAutoFit/>
          </a:bodyPr>
          <a:lstStyle/>
          <a:p>
            <a:pPr lvl="0"/>
            <a:r>
              <a:rPr lang="en-US" sz="1800" dirty="0" smtClean="0">
                <a:solidFill>
                  <a:schemeClr val="lt1"/>
                </a:solidFill>
              </a:rPr>
              <a:t>Let’s look at another example.  After the second </a:t>
            </a:r>
            <a:r>
              <a:rPr lang="en-US" sz="1800" dirty="0" err="1" smtClean="0">
                <a:solidFill>
                  <a:schemeClr val="lt1"/>
                </a:solidFill>
              </a:rPr>
              <a:t>datapoint</a:t>
            </a:r>
            <a:r>
              <a:rPr lang="en-US" sz="1800" dirty="0" smtClean="0">
                <a:solidFill>
                  <a:schemeClr val="lt1"/>
                </a:solidFill>
              </a:rPr>
              <a:t>, it becomes clear that Fur Stripe Color is the most important characteristic thus far</a:t>
            </a:r>
            <a:r>
              <a:rPr lang="en-US" sz="1800" smtClean="0">
                <a:solidFill>
                  <a:schemeClr val="lt1"/>
                </a:solidFill>
              </a:rPr>
              <a:t>.  </a:t>
            </a:r>
            <a:endParaRPr lang="en" sz="1800" dirty="0">
              <a:solidFill>
                <a:schemeClr val="lt1"/>
              </a:solidFill>
            </a:endParaRPr>
          </a:p>
        </p:txBody>
      </p:sp>
      <p:sp>
        <p:nvSpPr>
          <p:cNvPr id="69" name="Shape 381"/>
          <p:cNvSpPr txBox="1"/>
          <p:nvPr/>
        </p:nvSpPr>
        <p:spPr>
          <a:xfrm>
            <a:off x="143499" y="1636914"/>
            <a:ext cx="8781600" cy="892800"/>
          </a:xfrm>
          <a:prstGeom prst="rect">
            <a:avLst/>
          </a:prstGeom>
          <a:noFill/>
          <a:ln>
            <a:noFill/>
          </a:ln>
        </p:spPr>
        <p:txBody>
          <a:bodyPr wrap="square" lIns="91425" tIns="91425" rIns="91425" bIns="91425" anchor="t" anchorCtr="0">
            <a:noAutofit/>
          </a:bodyPr>
          <a:lstStyle/>
          <a:p>
            <a:pPr marL="0" lvl="0" indent="0">
              <a:spcBef>
                <a:spcPts val="0"/>
              </a:spcBef>
              <a:buNone/>
            </a:pPr>
            <a:r>
              <a:rPr lang="en-US" sz="1800" u="sng" dirty="0" smtClean="0">
                <a:solidFill>
                  <a:schemeClr val="lt1"/>
                </a:solidFill>
              </a:rPr>
              <a:t>Wing Span</a:t>
            </a:r>
            <a:r>
              <a:rPr lang="en" sz="1800" dirty="0" smtClean="0">
                <a:solidFill>
                  <a:schemeClr val="lt1"/>
                </a:solidFill>
              </a:rPr>
              <a:t>               </a:t>
            </a:r>
            <a:r>
              <a:rPr lang="en-US" sz="1800" dirty="0" smtClean="0">
                <a:solidFill>
                  <a:schemeClr val="lt1"/>
                </a:solidFill>
              </a:rPr>
              <a:t>  </a:t>
            </a:r>
            <a:r>
              <a:rPr lang="en" sz="1800" u="sng" dirty="0" err="1" smtClean="0">
                <a:solidFill>
                  <a:schemeClr val="lt1"/>
                </a:solidFill>
              </a:rPr>
              <a:t>Ommatidia</a:t>
            </a:r>
            <a:r>
              <a:rPr lang="en" sz="1800" dirty="0" smtClean="0">
                <a:solidFill>
                  <a:schemeClr val="lt1"/>
                </a:solidFill>
              </a:rPr>
              <a:t>                   </a:t>
            </a:r>
            <a:r>
              <a:rPr lang="en" sz="1800" u="sng" dirty="0" smtClean="0">
                <a:solidFill>
                  <a:schemeClr val="lt1"/>
                </a:solidFill>
              </a:rPr>
              <a:t>Incisor </a:t>
            </a:r>
            <a:r>
              <a:rPr lang="en" sz="1800" u="sng" dirty="0">
                <a:solidFill>
                  <a:schemeClr val="lt1"/>
                </a:solidFill>
              </a:rPr>
              <a:t>Teeth</a:t>
            </a:r>
            <a:r>
              <a:rPr lang="en" sz="1800" dirty="0">
                <a:solidFill>
                  <a:schemeClr val="lt1"/>
                </a:solidFill>
              </a:rPr>
              <a:t>            </a:t>
            </a:r>
            <a:r>
              <a:rPr lang="en-US" sz="1800" u="sng" dirty="0" smtClean="0">
                <a:solidFill>
                  <a:schemeClr val="lt1"/>
                </a:solidFill>
              </a:rPr>
              <a:t>F</a:t>
            </a:r>
            <a:r>
              <a:rPr lang="en-US" sz="1800" u="sng" dirty="0" smtClean="0">
                <a:solidFill>
                  <a:schemeClr val="lt1"/>
                </a:solidFill>
              </a:rPr>
              <a:t>ur Stripe</a:t>
            </a:r>
            <a:r>
              <a:rPr lang="en" sz="1800" u="sng" dirty="0" smtClean="0">
                <a:solidFill>
                  <a:schemeClr val="lt1"/>
                </a:solidFill>
              </a:rPr>
              <a:t> </a:t>
            </a:r>
            <a:r>
              <a:rPr lang="en" sz="1800" u="sng" dirty="0">
                <a:solidFill>
                  <a:schemeClr val="lt1"/>
                </a:solidFill>
              </a:rPr>
              <a:t>Color</a:t>
            </a:r>
          </a:p>
          <a:p>
            <a:pPr marL="0" lvl="0" indent="0">
              <a:spcBef>
                <a:spcPts val="0"/>
              </a:spcBef>
              <a:buNone/>
            </a:pPr>
            <a:r>
              <a:rPr lang="en-US" dirty="0" smtClean="0">
                <a:solidFill>
                  <a:schemeClr val="lt1"/>
                </a:solidFill>
              </a:rPr>
              <a:t>JLR1</a:t>
            </a:r>
            <a:r>
              <a:rPr lang="en-US" dirty="0" smtClean="0">
                <a:solidFill>
                  <a:schemeClr val="lt1"/>
                </a:solidFill>
              </a:rPr>
              <a:t>,AKR,</a:t>
            </a:r>
            <a:r>
              <a:rPr lang="en-US" dirty="0" smtClean="0">
                <a:solidFill>
                  <a:schemeClr val="lt1"/>
                </a:solidFill>
              </a:rPr>
              <a:t>UNM</a:t>
            </a:r>
            <a:r>
              <a:rPr lang="en" dirty="0" smtClean="0">
                <a:solidFill>
                  <a:schemeClr val="lt1"/>
                </a:solidFill>
              </a:rPr>
              <a:t>1</a:t>
            </a:r>
            <a:r>
              <a:rPr lang="en-US" dirty="0" smtClean="0">
                <a:solidFill>
                  <a:schemeClr val="lt1"/>
                </a:solidFill>
              </a:rPr>
              <a:t>,BRAF</a:t>
            </a:r>
            <a:r>
              <a:rPr lang="en" dirty="0" smtClean="0">
                <a:solidFill>
                  <a:schemeClr val="lt1"/>
                </a:solidFill>
              </a:rPr>
              <a:t>   </a:t>
            </a:r>
            <a:r>
              <a:rPr lang="en-US" dirty="0" smtClean="0">
                <a:solidFill>
                  <a:schemeClr val="lt1"/>
                </a:solidFill>
              </a:rPr>
              <a:t>  </a:t>
            </a:r>
            <a:r>
              <a:rPr lang="en-US" dirty="0" smtClean="0">
                <a:solidFill>
                  <a:schemeClr val="lt1"/>
                </a:solidFill>
              </a:rPr>
              <a:t>EIF</a:t>
            </a:r>
            <a:r>
              <a:rPr lang="en-US" dirty="0" smtClean="0">
                <a:solidFill>
                  <a:schemeClr val="lt1"/>
                </a:solidFill>
              </a:rPr>
              <a:t>,NRN1,MCM6,YRH</a:t>
            </a:r>
            <a:r>
              <a:rPr lang="en" dirty="0" smtClean="0">
                <a:solidFill>
                  <a:schemeClr val="lt1"/>
                </a:solidFill>
              </a:rPr>
              <a:t>  </a:t>
            </a:r>
            <a:r>
              <a:rPr lang="en-US" dirty="0" smtClean="0">
                <a:solidFill>
                  <a:schemeClr val="lt1"/>
                </a:solidFill>
              </a:rPr>
              <a:t>         HRH1,</a:t>
            </a:r>
            <a:r>
              <a:rPr lang="en-US" dirty="0" smtClean="0">
                <a:solidFill>
                  <a:schemeClr val="lt1"/>
                </a:solidFill>
              </a:rPr>
              <a:t>SGJ</a:t>
            </a:r>
            <a:r>
              <a:rPr lang="en-US" dirty="0" smtClean="0">
                <a:solidFill>
                  <a:schemeClr val="lt1"/>
                </a:solidFill>
              </a:rPr>
              <a:t>,DRF3,BYI</a:t>
            </a:r>
            <a:r>
              <a:rPr lang="en" dirty="0" smtClean="0">
                <a:solidFill>
                  <a:schemeClr val="lt1"/>
                </a:solidFill>
              </a:rPr>
              <a:t>  </a:t>
            </a:r>
            <a:r>
              <a:rPr lang="en-US" dirty="0" smtClean="0">
                <a:solidFill>
                  <a:schemeClr val="lt1"/>
                </a:solidFill>
              </a:rPr>
              <a:t>    </a:t>
            </a:r>
            <a:r>
              <a:rPr lang="en-US" dirty="0" smtClean="0">
                <a:solidFill>
                  <a:schemeClr val="lt1"/>
                </a:solidFill>
              </a:rPr>
              <a:t>CRH2</a:t>
            </a:r>
            <a:r>
              <a:rPr lang="en-US" dirty="0" smtClean="0">
                <a:solidFill>
                  <a:schemeClr val="lt1"/>
                </a:solidFill>
              </a:rPr>
              <a:t>,PNP</a:t>
            </a:r>
            <a:r>
              <a:rPr lang="en-US" dirty="0" smtClean="0">
                <a:solidFill>
                  <a:schemeClr val="lt1"/>
                </a:solidFill>
              </a:rPr>
              <a:t>,LIF,</a:t>
            </a:r>
            <a:endParaRPr lang="en" dirty="0">
              <a:solidFill>
                <a:schemeClr val="lt1"/>
              </a:solidFill>
            </a:endParaRPr>
          </a:p>
          <a:p>
            <a:pPr marL="0" lvl="0" indent="0">
              <a:spcBef>
                <a:spcPts val="0"/>
              </a:spcBef>
              <a:buNone/>
            </a:pPr>
            <a:r>
              <a:rPr lang="en-US" dirty="0" smtClean="0">
                <a:solidFill>
                  <a:schemeClr val="lt1"/>
                </a:solidFill>
              </a:rPr>
              <a:t>Extinction/Death</a:t>
            </a:r>
            <a:r>
              <a:rPr lang="en" dirty="0">
                <a:solidFill>
                  <a:schemeClr val="lt1"/>
                </a:solidFill>
              </a:rPr>
              <a:t>	</a:t>
            </a:r>
            <a:r>
              <a:rPr lang="en-US" dirty="0" smtClean="0">
                <a:solidFill>
                  <a:schemeClr val="lt1"/>
                </a:solidFill>
              </a:rPr>
              <a:t>       </a:t>
            </a:r>
            <a:r>
              <a:rPr lang="en-US" dirty="0">
                <a:solidFill>
                  <a:schemeClr val="lt1"/>
                </a:solidFill>
              </a:rPr>
              <a:t> </a:t>
            </a:r>
            <a:r>
              <a:rPr lang="en-US" dirty="0" smtClean="0">
                <a:solidFill>
                  <a:schemeClr val="lt1"/>
                </a:solidFill>
              </a:rPr>
              <a:t>Extinction/Death</a:t>
            </a:r>
            <a:r>
              <a:rPr lang="en" dirty="0" smtClean="0">
                <a:solidFill>
                  <a:schemeClr val="lt1"/>
                </a:solidFill>
              </a:rPr>
              <a:t>                     </a:t>
            </a:r>
            <a:r>
              <a:rPr lang="en-US" dirty="0" smtClean="0">
                <a:solidFill>
                  <a:schemeClr val="lt1"/>
                </a:solidFill>
              </a:rPr>
              <a:t>Extinction</a:t>
            </a:r>
            <a:r>
              <a:rPr lang="en-US" dirty="0" smtClean="0">
                <a:solidFill>
                  <a:schemeClr val="lt1"/>
                </a:solidFill>
              </a:rPr>
              <a:t>/Death</a:t>
            </a:r>
            <a:r>
              <a:rPr lang="en" dirty="0" smtClean="0">
                <a:solidFill>
                  <a:schemeClr val="lt1"/>
                </a:solidFill>
              </a:rPr>
              <a:t>               </a:t>
            </a:r>
            <a:r>
              <a:rPr lang="en-US" dirty="0" smtClean="0">
                <a:solidFill>
                  <a:schemeClr val="lt1"/>
                </a:solidFill>
              </a:rPr>
              <a:t>Preservation</a:t>
            </a:r>
            <a:r>
              <a:rPr lang="en-US" dirty="0" smtClean="0">
                <a:solidFill>
                  <a:schemeClr val="lt1"/>
                </a:solidFill>
              </a:rPr>
              <a:t>/Life</a:t>
            </a:r>
            <a:endParaRPr lang="en" dirty="0">
              <a:solidFill>
                <a:schemeClr val="lt1"/>
              </a:solidFill>
            </a:endParaRPr>
          </a:p>
        </p:txBody>
      </p:sp>
      <p:sp>
        <p:nvSpPr>
          <p:cNvPr id="70" name="Shape 326"/>
          <p:cNvSpPr/>
          <p:nvPr/>
        </p:nvSpPr>
        <p:spPr>
          <a:xfrm flipH="1">
            <a:off x="5839382" y="3008626"/>
            <a:ext cx="117120" cy="131399"/>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Tree>
    <p:extLst>
      <p:ext uri="{BB962C8B-B14F-4D97-AF65-F5344CB8AC3E}">
        <p14:creationId xmlns:p14="http://schemas.microsoft.com/office/powerpoint/2010/main" val="17812055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Shape 584"/>
          <p:cNvSpPr txBox="1">
            <a:spLocks noGrp="1"/>
          </p:cNvSpPr>
          <p:nvPr>
            <p:ph type="title"/>
          </p:nvPr>
        </p:nvSpPr>
        <p:spPr>
          <a:xfrm>
            <a:off x="283100" y="712150"/>
            <a:ext cx="8631600" cy="3835500"/>
          </a:xfrm>
          <a:prstGeom prst="rect">
            <a:avLst/>
          </a:prstGeom>
        </p:spPr>
        <p:txBody>
          <a:bodyPr wrap="square" lIns="91425" tIns="91425" rIns="91425" bIns="91425" anchor="t" anchorCtr="0">
            <a:noAutofit/>
          </a:bodyPr>
          <a:lstStyle/>
          <a:p>
            <a:pPr marL="0" lvl="0" indent="0" rtl="0">
              <a:spcBef>
                <a:spcPts val="0"/>
              </a:spcBef>
              <a:buNone/>
            </a:pPr>
            <a:r>
              <a:rPr lang="en"/>
              <a:t>How many languages do </a:t>
            </a:r>
            <a:br>
              <a:rPr lang="en"/>
            </a:br>
            <a:r>
              <a:rPr lang="en"/>
              <a:t>you need to know to </a:t>
            </a:r>
            <a:r>
              <a:rPr lang="en">
                <a:solidFill>
                  <a:schemeClr val="accent5"/>
                </a:solidFill>
              </a:rPr>
              <a:t>communicate with </a:t>
            </a:r>
            <a:br>
              <a:rPr lang="en">
                <a:solidFill>
                  <a:schemeClr val="accent5"/>
                </a:solidFill>
              </a:rPr>
            </a:br>
            <a:r>
              <a:rPr lang="en">
                <a:solidFill>
                  <a:schemeClr val="accent5"/>
                </a:solidFill>
              </a:rPr>
              <a:t>the rest of the world?</a:t>
            </a:r>
          </a:p>
        </p:txBody>
      </p:sp>
      <p:grpSp>
        <p:nvGrpSpPr>
          <p:cNvPr id="585" name="Shape 585"/>
          <p:cNvGrpSpPr/>
          <p:nvPr/>
        </p:nvGrpSpPr>
        <p:grpSpPr>
          <a:xfrm>
            <a:off x="6781388" y="2464029"/>
            <a:ext cx="2212050" cy="2537076"/>
            <a:chOff x="6803275" y="395363"/>
            <a:chExt cx="2212050" cy="2537076"/>
          </a:xfrm>
        </p:grpSpPr>
        <p:pic>
          <p:nvPicPr>
            <p:cNvPr id="586" name="Shape 586"/>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id="587" name="Shape 587" descr="Piece of duct tape sticking a note to the slide"/>
            <p:cNvPicPr preferRelativeResize="0"/>
            <p:nvPr/>
          </p:nvPicPr>
          <p:blipFill rotWithShape="1">
            <a:blip r:embed="rId4">
              <a:alphaModFix/>
            </a:blip>
            <a:srcRect l="9244" t="5926" r="2118" b="10011"/>
            <a:stretch/>
          </p:blipFill>
          <p:spPr>
            <a:xfrm rot="154826">
              <a:off x="7370663" y="419419"/>
              <a:ext cx="1077273" cy="382687"/>
            </a:xfrm>
            <a:prstGeom prst="rect">
              <a:avLst/>
            </a:prstGeom>
            <a:noFill/>
            <a:ln>
              <a:noFill/>
            </a:ln>
          </p:spPr>
        </p:pic>
        <p:sp>
          <p:nvSpPr>
            <p:cNvPr id="588" name="Shape 588"/>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69850" rtl="0">
                <a:spcBef>
                  <a:spcPts val="0"/>
                </a:spcBef>
                <a:spcAft>
                  <a:spcPts val="800"/>
                </a:spcAft>
                <a:buClr>
                  <a:schemeClr val="dk2"/>
                </a:buClr>
                <a:buSzPts val="1100"/>
                <a:buFont typeface="Arial"/>
                <a:buNone/>
              </a:pPr>
              <a:r>
                <a:rPr lang="en" b="1">
                  <a:solidFill>
                    <a:schemeClr val="dk1"/>
                  </a:solidFill>
                  <a:latin typeface="Raleway"/>
                  <a:ea typeface="Raleway"/>
                  <a:cs typeface="Raleway"/>
                  <a:sym typeface="Raleway"/>
                </a:rPr>
                <a:t>Tip</a:t>
              </a:r>
            </a:p>
            <a:p>
              <a:pPr marL="0" lvl="0" indent="-69850" rtl="0">
                <a:spcBef>
                  <a:spcPts val="0"/>
                </a:spcBef>
                <a:spcAft>
                  <a:spcPts val="800"/>
                </a:spcAft>
                <a:buClr>
                  <a:schemeClr val="dk2"/>
                </a:buClr>
                <a:buSzPts val="1100"/>
                <a:buFont typeface="Arial"/>
                <a:buNone/>
              </a:pPr>
              <a:r>
                <a:rPr lang="en" sz="1200">
                  <a:solidFill>
                    <a:schemeClr val="dk2"/>
                  </a:solidFill>
                  <a:latin typeface="Raleway"/>
                  <a:ea typeface="Raleway"/>
                  <a:cs typeface="Raleway"/>
                  <a:sym typeface="Raleway"/>
                </a:rPr>
                <a:t>In this example, we’re leading off with something </a:t>
              </a:r>
              <a:r>
                <a:rPr lang="en" sz="1200" b="1">
                  <a:solidFill>
                    <a:schemeClr val="dk2"/>
                  </a:solidFill>
                  <a:latin typeface="Raleway"/>
                  <a:ea typeface="Raleway"/>
                  <a:cs typeface="Raleway"/>
                  <a:sym typeface="Raleway"/>
                </a:rPr>
                <a:t>unexpected.</a:t>
              </a:r>
              <a:r>
                <a:rPr lang="en" sz="1200">
                  <a:solidFill>
                    <a:schemeClr val="dk2"/>
                  </a:solidFill>
                  <a:latin typeface="Raleway"/>
                  <a:ea typeface="Raleway"/>
                  <a:cs typeface="Raleway"/>
                  <a:sym typeface="Raleway"/>
                </a:rPr>
                <a:t> </a:t>
              </a:r>
            </a:p>
            <a:p>
              <a:pPr marL="0" lvl="0" indent="0" rtl="0">
                <a:spcBef>
                  <a:spcPts val="0"/>
                </a:spcBef>
                <a:spcAft>
                  <a:spcPts val="800"/>
                </a:spcAft>
                <a:buNone/>
              </a:pPr>
              <a:r>
                <a:rPr lang="en" sz="1200">
                  <a:solidFill>
                    <a:schemeClr val="dk2"/>
                  </a:solidFill>
                  <a:latin typeface="Raleway"/>
                  <a:ea typeface="Raleway"/>
                  <a:cs typeface="Raleway"/>
                  <a:sym typeface="Raleway"/>
                </a:rPr>
                <a:t>While the audience is trying to come up with a number, we’ll surprise them with the next slide.</a:t>
              </a: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84"/>
        <p:cNvGrpSpPr/>
        <p:nvPr/>
      </p:nvGrpSpPr>
      <p:grpSpPr>
        <a:xfrm>
          <a:off x="0" y="0"/>
          <a:ext cx="0" cy="0"/>
          <a:chOff x="0" y="0"/>
          <a:chExt cx="0" cy="0"/>
        </a:xfrm>
      </p:grpSpPr>
      <p:sp>
        <p:nvSpPr>
          <p:cNvPr id="485" name="Shape 485"/>
          <p:cNvSpPr/>
          <p:nvPr/>
        </p:nvSpPr>
        <p:spPr>
          <a:xfrm>
            <a:off x="6838050" y="2590700"/>
            <a:ext cx="2124900" cy="21720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86" name="Shape 486"/>
          <p:cNvSpPr/>
          <p:nvPr/>
        </p:nvSpPr>
        <p:spPr>
          <a:xfrm>
            <a:off x="6981051" y="2738603"/>
            <a:ext cx="1839000" cy="18492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87" name="Shape 487"/>
          <p:cNvSpPr txBox="1"/>
          <p:nvPr/>
        </p:nvSpPr>
        <p:spPr>
          <a:xfrm>
            <a:off x="7047044" y="4611060"/>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488" name="Shape 488"/>
          <p:cNvSpPr/>
          <p:nvPr/>
        </p:nvSpPr>
        <p:spPr>
          <a:xfrm>
            <a:off x="7629297" y="4351955"/>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89" name="Shape 489"/>
          <p:cNvSpPr/>
          <p:nvPr/>
        </p:nvSpPr>
        <p:spPr>
          <a:xfrm>
            <a:off x="7629294" y="302941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90" name="Shape 490"/>
          <p:cNvSpPr/>
          <p:nvPr/>
        </p:nvSpPr>
        <p:spPr>
          <a:xfrm>
            <a:off x="7643271" y="3920224"/>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91" name="Shape 491"/>
          <p:cNvSpPr/>
          <p:nvPr/>
        </p:nvSpPr>
        <p:spPr>
          <a:xfrm>
            <a:off x="8393938" y="4105050"/>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92" name="Shape 492"/>
          <p:cNvSpPr/>
          <p:nvPr/>
        </p:nvSpPr>
        <p:spPr>
          <a:xfrm>
            <a:off x="8295976" y="4324951"/>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93" name="Shape 493"/>
          <p:cNvSpPr/>
          <p:nvPr/>
        </p:nvSpPr>
        <p:spPr>
          <a:xfrm>
            <a:off x="7858445" y="4105044"/>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94" name="Shape 494"/>
          <p:cNvSpPr/>
          <p:nvPr/>
        </p:nvSpPr>
        <p:spPr>
          <a:xfrm>
            <a:off x="7567900" y="2886661"/>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95" name="Shape 495"/>
          <p:cNvSpPr/>
          <p:nvPr/>
        </p:nvSpPr>
        <p:spPr>
          <a:xfrm>
            <a:off x="7825782" y="3436478"/>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496" name="Shape 496"/>
          <p:cNvSpPr/>
          <p:nvPr/>
        </p:nvSpPr>
        <p:spPr>
          <a:xfrm>
            <a:off x="7472784" y="419115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97" name="Shape 497"/>
          <p:cNvSpPr/>
          <p:nvPr/>
        </p:nvSpPr>
        <p:spPr>
          <a:xfrm>
            <a:off x="7400145" y="343360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98" name="Shape 498"/>
          <p:cNvSpPr/>
          <p:nvPr/>
        </p:nvSpPr>
        <p:spPr>
          <a:xfrm>
            <a:off x="7400141" y="2970252"/>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99" name="Shape 499"/>
          <p:cNvSpPr/>
          <p:nvPr/>
        </p:nvSpPr>
        <p:spPr>
          <a:xfrm>
            <a:off x="7907472" y="382040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00" name="Shape 500"/>
          <p:cNvSpPr/>
          <p:nvPr/>
        </p:nvSpPr>
        <p:spPr>
          <a:xfrm>
            <a:off x="8101133" y="361749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01" name="Shape 501"/>
          <p:cNvSpPr/>
          <p:nvPr/>
        </p:nvSpPr>
        <p:spPr>
          <a:xfrm>
            <a:off x="7774452" y="285684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02" name="Shape 502"/>
          <p:cNvSpPr/>
          <p:nvPr/>
        </p:nvSpPr>
        <p:spPr>
          <a:xfrm>
            <a:off x="8269200" y="361749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03" name="Shape 503"/>
          <p:cNvSpPr txBox="1"/>
          <p:nvPr/>
        </p:nvSpPr>
        <p:spPr>
          <a:xfrm>
            <a:off x="7918830" y="3436480"/>
            <a:ext cx="56400" cy="861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504" name="Shape 504"/>
          <p:cNvSpPr txBox="1"/>
          <p:nvPr/>
        </p:nvSpPr>
        <p:spPr>
          <a:xfrm>
            <a:off x="7914438" y="3380559"/>
            <a:ext cx="159900" cy="1179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505" name="Shape 505"/>
          <p:cNvSpPr/>
          <p:nvPr/>
        </p:nvSpPr>
        <p:spPr>
          <a:xfrm>
            <a:off x="8101115" y="3920226"/>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06" name="Shape 506"/>
          <p:cNvSpPr txBox="1"/>
          <p:nvPr/>
        </p:nvSpPr>
        <p:spPr>
          <a:xfrm>
            <a:off x="535775" y="712150"/>
            <a:ext cx="5197200" cy="768000"/>
          </a:xfrm>
          <a:prstGeom prst="rect">
            <a:avLst/>
          </a:prstGeom>
          <a:noFill/>
          <a:ln>
            <a:noFill/>
          </a:ln>
        </p:spPr>
        <p:txBody>
          <a:bodyPr wrap="square" lIns="91425" tIns="91425" rIns="91425" bIns="91425" anchor="t" anchorCtr="0">
            <a:noAutofit/>
          </a:bodyPr>
          <a:lstStyle/>
          <a:p>
            <a:pPr marL="0" lvl="0" indent="0" rtl="0">
              <a:spcBef>
                <a:spcPts val="0"/>
              </a:spcBef>
              <a:spcAft>
                <a:spcPts val="1600"/>
              </a:spcAft>
              <a:buNone/>
            </a:pPr>
            <a:r>
              <a:rPr lang="en" sz="3600">
                <a:solidFill>
                  <a:srgbClr val="1B212C"/>
                </a:solidFill>
                <a:latin typeface="Montserrat"/>
                <a:ea typeface="Montserrat"/>
                <a:cs typeface="Montserrat"/>
                <a:sym typeface="Montserrat"/>
              </a:rPr>
              <a:t>Selling your idea</a:t>
            </a:r>
          </a:p>
        </p:txBody>
      </p:sp>
      <p:graphicFrame>
        <p:nvGraphicFramePr>
          <p:cNvPr id="507" name="Shape 507"/>
          <p:cNvGraphicFramePr/>
          <p:nvPr/>
        </p:nvGraphicFramePr>
        <p:xfrm>
          <a:off x="194888" y="70950"/>
          <a:ext cx="8949125" cy="1583895"/>
        </p:xfrm>
        <a:graphic>
          <a:graphicData uri="http://schemas.openxmlformats.org/drawingml/2006/table">
            <a:tbl>
              <a:tblPr>
                <a:noFill/>
                <a:tableStyleId>{39F92308-11FF-48E8-8484-38783F46644C}</a:tableStyleId>
              </a:tblPr>
              <a:tblGrid>
                <a:gridCol w="1004100"/>
                <a:gridCol w="651600"/>
                <a:gridCol w="651600"/>
                <a:gridCol w="1241600"/>
                <a:gridCol w="1073875"/>
                <a:gridCol w="778300"/>
                <a:gridCol w="724475"/>
                <a:gridCol w="779800"/>
                <a:gridCol w="842200"/>
                <a:gridCol w="1201575"/>
              </a:tblGrid>
              <a:tr h="974325">
                <a:tc>
                  <a:txBody>
                    <a:bodyPr/>
                    <a:lstStyle/>
                    <a:p>
                      <a:pPr marL="0" lvl="0" indent="0" rtl="0">
                        <a:spcBef>
                          <a:spcPts val="0"/>
                        </a:spcBef>
                        <a:buNone/>
                      </a:pPr>
                      <a:r>
                        <a:rPr lang="en">
                          <a:solidFill>
                            <a:srgbClr val="FFFFFF"/>
                          </a:solidFill>
                        </a:rPr>
                        <a:t>species</a:t>
                      </a:r>
                    </a:p>
                  </a:txBody>
                  <a:tcPr marL="91425" marR="91425" marT="91425" marB="91425"/>
                </a:tc>
                <a:tc>
                  <a:txBody>
                    <a:bodyPr/>
                    <a:lstStyle/>
                    <a:p>
                      <a:pPr marL="0" lvl="0" indent="0" rtl="0">
                        <a:spcBef>
                          <a:spcPts val="0"/>
                        </a:spcBef>
                        <a:buNone/>
                      </a:pPr>
                      <a:r>
                        <a:rPr lang="en">
                          <a:solidFill>
                            <a:srgbClr val="FFFFFF"/>
                          </a:solidFill>
                        </a:rPr>
                        <a:t>Gills Big</a:t>
                      </a:r>
                    </a:p>
                  </a:txBody>
                  <a:tcPr marL="91425" marR="91425" marT="91425" marB="91425"/>
                </a:tc>
                <a:tc>
                  <a:txBody>
                    <a:bodyPr/>
                    <a:lstStyle/>
                    <a:p>
                      <a:pPr marL="0" lvl="0" indent="0" rtl="0">
                        <a:spcBef>
                          <a:spcPts val="0"/>
                        </a:spcBef>
                        <a:buNone/>
                      </a:pPr>
                      <a:r>
                        <a:rPr lang="en">
                          <a:solidFill>
                            <a:schemeClr val="lt1"/>
                          </a:solidFill>
                        </a:rPr>
                        <a:t>Gills Small</a:t>
                      </a:r>
                    </a:p>
                  </a:txBody>
                  <a:tcPr marL="91425" marR="91425" marT="91425" marB="91425"/>
                </a:tc>
                <a:tc>
                  <a:txBody>
                    <a:bodyPr/>
                    <a:lstStyle/>
                    <a:p>
                      <a:pPr marL="0" lvl="0" indent="0" rtl="0">
                        <a:spcBef>
                          <a:spcPts val="0"/>
                        </a:spcBef>
                        <a:buNone/>
                      </a:pPr>
                      <a:r>
                        <a:rPr lang="en">
                          <a:solidFill>
                            <a:srgbClr val="FFFFFF"/>
                          </a:solidFill>
                        </a:rPr>
                        <a:t>Ommatidia 10</a:t>
                      </a:r>
                    </a:p>
                  </a:txBody>
                  <a:tcPr marL="91425" marR="91425" marT="91425" marB="91425"/>
                </a:tc>
                <a:tc>
                  <a:txBody>
                    <a:bodyPr/>
                    <a:lstStyle/>
                    <a:p>
                      <a:pPr marL="0" lvl="0" indent="0" rtl="0">
                        <a:spcBef>
                          <a:spcPts val="0"/>
                        </a:spcBef>
                        <a:buNone/>
                      </a:pPr>
                      <a:r>
                        <a:rPr lang="en">
                          <a:solidFill>
                            <a:schemeClr val="lt1"/>
                          </a:solidFill>
                        </a:rPr>
                        <a:t>Ommatidia 5</a:t>
                      </a:r>
                    </a:p>
                  </a:txBody>
                  <a:tcPr marL="91425" marR="91425" marT="91425" marB="91425"/>
                </a:tc>
                <a:tc>
                  <a:txBody>
                    <a:bodyPr/>
                    <a:lstStyle/>
                    <a:p>
                      <a:pPr marL="0" lvl="0" indent="0" rtl="0">
                        <a:spcBef>
                          <a:spcPts val="0"/>
                        </a:spcBef>
                        <a:buNone/>
                      </a:pPr>
                      <a:r>
                        <a:rPr lang="en">
                          <a:solidFill>
                            <a:schemeClr val="lt1"/>
                          </a:solidFill>
                        </a:rPr>
                        <a:t>Incisor Teeth</a:t>
                      </a:r>
                    </a:p>
                    <a:p>
                      <a:pPr marL="0" lvl="0" indent="0" rtl="0">
                        <a:spcBef>
                          <a:spcPts val="0"/>
                        </a:spcBef>
                        <a:buNone/>
                      </a:pPr>
                      <a:r>
                        <a:rPr lang="en">
                          <a:solidFill>
                            <a:schemeClr val="lt1"/>
                          </a:solidFill>
                        </a:rPr>
                        <a:t>Yes</a:t>
                      </a:r>
                    </a:p>
                  </a:txBody>
                  <a:tcPr marL="91425" marR="91425" marT="91425" marB="91425"/>
                </a:tc>
                <a:tc>
                  <a:txBody>
                    <a:bodyPr/>
                    <a:lstStyle/>
                    <a:p>
                      <a:pPr marL="0" lvl="0" indent="0" rtl="0">
                        <a:spcBef>
                          <a:spcPts val="0"/>
                        </a:spcBef>
                        <a:buNone/>
                      </a:pPr>
                      <a:r>
                        <a:rPr lang="en">
                          <a:solidFill>
                            <a:schemeClr val="lt1"/>
                          </a:solidFill>
                        </a:rPr>
                        <a:t>Incisor Teeth</a:t>
                      </a:r>
                    </a:p>
                    <a:p>
                      <a:pPr marL="0" lvl="0" indent="0" rtl="0">
                        <a:spcBef>
                          <a:spcPts val="0"/>
                        </a:spcBef>
                        <a:buNone/>
                      </a:pPr>
                      <a:r>
                        <a:rPr lang="en">
                          <a:solidFill>
                            <a:schemeClr val="lt1"/>
                          </a:solidFill>
                        </a:rPr>
                        <a:t>No</a:t>
                      </a:r>
                    </a:p>
                  </a:txBody>
                  <a:tcPr marL="91425" marR="91425" marT="91425" marB="91425"/>
                </a:tc>
                <a:tc>
                  <a:txBody>
                    <a:bodyPr/>
                    <a:lstStyle/>
                    <a:p>
                      <a:pPr marL="0" lvl="0" indent="0" rtl="0">
                        <a:spcBef>
                          <a:spcPts val="0"/>
                        </a:spcBef>
                        <a:buNone/>
                      </a:pPr>
                      <a:r>
                        <a:rPr lang="en">
                          <a:solidFill>
                            <a:srgbClr val="FFFFFF"/>
                          </a:solidFill>
                        </a:rPr>
                        <a:t>Skin Color</a:t>
                      </a:r>
                    </a:p>
                    <a:p>
                      <a:pPr marL="0" lvl="0" indent="0" rtl="0">
                        <a:spcBef>
                          <a:spcPts val="0"/>
                        </a:spcBef>
                        <a:buNone/>
                      </a:pPr>
                      <a:r>
                        <a:rPr lang="en">
                          <a:solidFill>
                            <a:srgbClr val="FFFFFF"/>
                          </a:solidFill>
                        </a:rPr>
                        <a:t>Green</a:t>
                      </a:r>
                    </a:p>
                  </a:txBody>
                  <a:tcPr marL="91425" marR="91425" marT="91425" marB="91425"/>
                </a:tc>
                <a:tc>
                  <a:txBody>
                    <a:bodyPr/>
                    <a:lstStyle/>
                    <a:p>
                      <a:pPr marL="0" lvl="0" indent="0" rtl="0">
                        <a:spcBef>
                          <a:spcPts val="0"/>
                        </a:spcBef>
                        <a:buNone/>
                      </a:pPr>
                      <a:r>
                        <a:rPr lang="en">
                          <a:solidFill>
                            <a:schemeClr val="lt1"/>
                          </a:solidFill>
                        </a:rPr>
                        <a:t>Skin Color</a:t>
                      </a:r>
                    </a:p>
                    <a:p>
                      <a:pPr marL="0" lvl="0" indent="0" rtl="0">
                        <a:spcBef>
                          <a:spcPts val="0"/>
                        </a:spcBef>
                        <a:buNone/>
                      </a:pPr>
                      <a:r>
                        <a:rPr lang="en">
                          <a:solidFill>
                            <a:schemeClr val="lt1"/>
                          </a:solidFill>
                        </a:rPr>
                        <a:t>Red</a:t>
                      </a:r>
                    </a:p>
                  </a:txBody>
                  <a:tcPr marL="91425" marR="91425" marT="91425" marB="91425"/>
                </a:tc>
                <a:tc>
                  <a:txBody>
                    <a:bodyPr/>
                    <a:lstStyle/>
                    <a:p>
                      <a:pPr marL="0" lvl="0" indent="0" rtl="0">
                        <a:spcBef>
                          <a:spcPts val="0"/>
                        </a:spcBef>
                        <a:buNone/>
                      </a:pPr>
                      <a:r>
                        <a:rPr lang="en">
                          <a:solidFill>
                            <a:srgbClr val="FFFFFF"/>
                          </a:solidFill>
                        </a:rPr>
                        <a:t>Label</a:t>
                      </a:r>
                    </a:p>
                  </a:txBody>
                  <a:tcPr marL="91425" marR="91425" marT="91425" marB="91425"/>
                </a:tc>
              </a:tr>
              <a:tr h="381000">
                <a:tc>
                  <a:txBody>
                    <a:bodyPr/>
                    <a:lstStyle/>
                    <a:p>
                      <a:pPr marL="0" lvl="0" indent="0" rtl="0">
                        <a:spcBef>
                          <a:spcPts val="0"/>
                        </a:spcBef>
                        <a:buNone/>
                      </a:pPr>
                      <a:r>
                        <a:rPr lang="en">
                          <a:solidFill>
                            <a:srgbClr val="FFFFFF"/>
                          </a:solidFill>
                        </a:rPr>
                        <a:t>Datapoint1</a:t>
                      </a:r>
                    </a:p>
                  </a:txBody>
                  <a:tcPr marL="91425" marR="91425" marT="91425" marB="91425"/>
                </a:tc>
                <a:tc>
                  <a:txBody>
                    <a:bodyPr/>
                    <a:lstStyle/>
                    <a:p>
                      <a:pPr marL="0" lvl="0" indent="0" rtl="0">
                        <a:spcBef>
                          <a:spcPts val="0"/>
                        </a:spcBef>
                        <a:buNone/>
                      </a:pPr>
                      <a:r>
                        <a:rPr lang="en">
                          <a:solidFill>
                            <a:srgbClr val="FFFFFF"/>
                          </a:solidFill>
                        </a:rPr>
                        <a:t>Death(1)</a:t>
                      </a:r>
                    </a:p>
                  </a:txBody>
                  <a:tcPr marL="91425" marR="91425" marT="91425" marB="91425"/>
                </a:tc>
                <a:tc>
                  <a:txBody>
                    <a:bodyPr/>
                    <a:lstStyle/>
                    <a:p>
                      <a:pPr marL="0" lvl="0" indent="0" rtl="0">
                        <a:spcBef>
                          <a:spcPts val="0"/>
                        </a:spcBef>
                        <a:buNone/>
                      </a:pPr>
                      <a:r>
                        <a:rPr lang="en">
                          <a:solidFill>
                            <a:srgbClr val="FFFFFF"/>
                          </a:solidFill>
                        </a:rPr>
                        <a:t>-</a:t>
                      </a:r>
                    </a:p>
                  </a:txBody>
                  <a:tcPr marL="91425" marR="91425" marT="91425" marB="91425"/>
                </a:tc>
                <a:tc>
                  <a:txBody>
                    <a:bodyPr/>
                    <a:lstStyle/>
                    <a:p>
                      <a:pPr marL="0" lvl="0" indent="0" rtl="0">
                        <a:spcBef>
                          <a:spcPts val="0"/>
                        </a:spcBef>
                        <a:buNone/>
                      </a:pPr>
                      <a:r>
                        <a:rPr lang="en">
                          <a:solidFill>
                            <a:srgbClr val="FFFFFF"/>
                          </a:solidFill>
                        </a:rPr>
                        <a:t>Life(.5)</a:t>
                      </a:r>
                    </a:p>
                  </a:txBody>
                  <a:tcPr marL="91425" marR="91425" marT="91425" marB="91425"/>
                </a:tc>
                <a:tc>
                  <a:txBody>
                    <a:bodyPr/>
                    <a:lstStyle/>
                    <a:p>
                      <a:pPr marL="0" lvl="0" indent="0" rtl="0">
                        <a:spcBef>
                          <a:spcPts val="0"/>
                        </a:spcBef>
                        <a:buNone/>
                      </a:pPr>
                      <a:r>
                        <a:rPr lang="en">
                          <a:solidFill>
                            <a:srgbClr val="FFFFFF"/>
                          </a:solidFill>
                        </a:rPr>
                        <a:t>-</a:t>
                      </a:r>
                    </a:p>
                  </a:txBody>
                  <a:tcPr marL="91425" marR="91425" marT="91425" marB="91425"/>
                </a:tc>
                <a:tc>
                  <a:txBody>
                    <a:bodyPr/>
                    <a:lstStyle/>
                    <a:p>
                      <a:pPr marL="0" lvl="0" indent="0" rtl="0">
                        <a:spcBef>
                          <a:spcPts val="0"/>
                        </a:spcBef>
                        <a:buNone/>
                      </a:pPr>
                      <a:r>
                        <a:rPr lang="en">
                          <a:solidFill>
                            <a:srgbClr val="FFFFFF"/>
                          </a:solidFill>
                        </a:rPr>
                        <a:t>-</a:t>
                      </a:r>
                    </a:p>
                  </a:txBody>
                  <a:tcPr marL="91425" marR="91425" marT="91425" marB="91425"/>
                </a:tc>
                <a:tc>
                  <a:txBody>
                    <a:bodyPr/>
                    <a:lstStyle/>
                    <a:p>
                      <a:pPr marL="0" lvl="0" indent="0" rtl="0">
                        <a:spcBef>
                          <a:spcPts val="0"/>
                        </a:spcBef>
                        <a:buNone/>
                      </a:pPr>
                      <a:r>
                        <a:rPr lang="en">
                          <a:solidFill>
                            <a:srgbClr val="FFFFFF"/>
                          </a:solidFill>
                        </a:rPr>
                        <a:t>Life(.5)</a:t>
                      </a:r>
                    </a:p>
                  </a:txBody>
                  <a:tcPr marL="91425" marR="91425" marT="91425" marB="91425"/>
                </a:tc>
                <a:tc>
                  <a:txBody>
                    <a:bodyPr/>
                    <a:lstStyle/>
                    <a:p>
                      <a:pPr marL="0" lvl="0" indent="0" rtl="0">
                        <a:spcBef>
                          <a:spcPts val="0"/>
                        </a:spcBef>
                        <a:buNone/>
                      </a:pPr>
                      <a:r>
                        <a:rPr lang="en">
                          <a:solidFill>
                            <a:srgbClr val="FFFFFF"/>
                          </a:solidFill>
                        </a:rPr>
                        <a:t>Death(1)</a:t>
                      </a:r>
                    </a:p>
                  </a:txBody>
                  <a:tcPr marL="91425" marR="91425" marT="91425" marB="91425"/>
                </a:tc>
                <a:tc>
                  <a:txBody>
                    <a:bodyPr/>
                    <a:lstStyle/>
                    <a:p>
                      <a:pPr marL="0" lvl="0" indent="0" rtl="0">
                        <a:spcBef>
                          <a:spcPts val="0"/>
                        </a:spcBef>
                        <a:buNone/>
                      </a:pPr>
                      <a:r>
                        <a:rPr lang="en">
                          <a:solidFill>
                            <a:srgbClr val="FFFFFF"/>
                          </a:solidFill>
                        </a:rPr>
                        <a:t>-</a:t>
                      </a:r>
                    </a:p>
                  </a:txBody>
                  <a:tcPr marL="91425" marR="91425" marT="91425" marB="91425"/>
                </a:tc>
                <a:tc>
                  <a:txBody>
                    <a:bodyPr/>
                    <a:lstStyle/>
                    <a:p>
                      <a:pPr marL="0" lvl="0" indent="0" rtl="0">
                        <a:spcBef>
                          <a:spcPts val="0"/>
                        </a:spcBef>
                        <a:buNone/>
                      </a:pPr>
                      <a:r>
                        <a:rPr lang="en">
                          <a:solidFill>
                            <a:srgbClr val="FFFFFF"/>
                          </a:solidFill>
                        </a:rPr>
                        <a:t>Death</a:t>
                      </a:r>
                    </a:p>
                  </a:txBody>
                  <a:tcPr marL="91425" marR="91425" marT="91425" marB="91425"/>
                </a:tc>
              </a:tr>
            </a:tbl>
          </a:graphicData>
        </a:graphic>
      </p:graphicFrame>
      <p:sp>
        <p:nvSpPr>
          <p:cNvPr id="508" name="Shape 508"/>
          <p:cNvSpPr/>
          <p:nvPr/>
        </p:nvSpPr>
        <p:spPr>
          <a:xfrm>
            <a:off x="194900" y="2617700"/>
            <a:ext cx="2124900" cy="21720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09" name="Shape 509"/>
          <p:cNvSpPr/>
          <p:nvPr/>
        </p:nvSpPr>
        <p:spPr>
          <a:xfrm>
            <a:off x="337901" y="2765603"/>
            <a:ext cx="1839000" cy="18492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10" name="Shape 510"/>
          <p:cNvSpPr txBox="1"/>
          <p:nvPr/>
        </p:nvSpPr>
        <p:spPr>
          <a:xfrm>
            <a:off x="403894" y="4638060"/>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511" name="Shape 511"/>
          <p:cNvSpPr/>
          <p:nvPr/>
        </p:nvSpPr>
        <p:spPr>
          <a:xfrm>
            <a:off x="1098197" y="2790855"/>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12" name="Shape 512"/>
          <p:cNvSpPr/>
          <p:nvPr/>
        </p:nvSpPr>
        <p:spPr>
          <a:xfrm>
            <a:off x="1421519" y="4218143"/>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13" name="Shape 513"/>
          <p:cNvSpPr/>
          <p:nvPr/>
        </p:nvSpPr>
        <p:spPr>
          <a:xfrm>
            <a:off x="1215296" y="2999649"/>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14" name="Shape 514"/>
          <p:cNvSpPr/>
          <p:nvPr/>
        </p:nvSpPr>
        <p:spPr>
          <a:xfrm>
            <a:off x="1129150" y="3409950"/>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15" name="Shape 515"/>
          <p:cNvSpPr/>
          <p:nvPr/>
        </p:nvSpPr>
        <p:spPr>
          <a:xfrm>
            <a:off x="745551" y="3326776"/>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16" name="Shape 516"/>
          <p:cNvSpPr/>
          <p:nvPr/>
        </p:nvSpPr>
        <p:spPr>
          <a:xfrm>
            <a:off x="1794120" y="4105044"/>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17" name="Shape 517"/>
          <p:cNvSpPr/>
          <p:nvPr/>
        </p:nvSpPr>
        <p:spPr>
          <a:xfrm>
            <a:off x="1219350" y="3818861"/>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18" name="Shape 518"/>
          <p:cNvSpPr/>
          <p:nvPr/>
        </p:nvSpPr>
        <p:spPr>
          <a:xfrm>
            <a:off x="1491407" y="3144928"/>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19" name="Shape 519"/>
          <p:cNvSpPr/>
          <p:nvPr/>
        </p:nvSpPr>
        <p:spPr>
          <a:xfrm>
            <a:off x="829634" y="421815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20" name="Shape 520"/>
          <p:cNvSpPr/>
          <p:nvPr/>
        </p:nvSpPr>
        <p:spPr>
          <a:xfrm>
            <a:off x="1512782" y="344710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21" name="Shape 521"/>
          <p:cNvSpPr/>
          <p:nvPr/>
        </p:nvSpPr>
        <p:spPr>
          <a:xfrm>
            <a:off x="1505841" y="2897752"/>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22" name="Shape 522"/>
          <p:cNvSpPr/>
          <p:nvPr/>
        </p:nvSpPr>
        <p:spPr>
          <a:xfrm>
            <a:off x="872797" y="355000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23" name="Shape 523"/>
          <p:cNvSpPr/>
          <p:nvPr/>
        </p:nvSpPr>
        <p:spPr>
          <a:xfrm>
            <a:off x="535783" y="373539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24" name="Shape 524"/>
          <p:cNvSpPr/>
          <p:nvPr/>
        </p:nvSpPr>
        <p:spPr>
          <a:xfrm>
            <a:off x="1098177" y="433604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25" name="Shape 525"/>
          <p:cNvSpPr/>
          <p:nvPr/>
        </p:nvSpPr>
        <p:spPr>
          <a:xfrm>
            <a:off x="1626050" y="364449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26" name="Shape 526"/>
          <p:cNvSpPr txBox="1"/>
          <p:nvPr/>
        </p:nvSpPr>
        <p:spPr>
          <a:xfrm>
            <a:off x="1275680" y="3463480"/>
            <a:ext cx="56400" cy="861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527" name="Shape 527"/>
          <p:cNvSpPr txBox="1"/>
          <p:nvPr/>
        </p:nvSpPr>
        <p:spPr>
          <a:xfrm>
            <a:off x="1271288" y="3407559"/>
            <a:ext cx="159900" cy="1179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528" name="Shape 528"/>
          <p:cNvSpPr/>
          <p:nvPr/>
        </p:nvSpPr>
        <p:spPr>
          <a:xfrm>
            <a:off x="1935340" y="3144926"/>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29" name="Shape 529"/>
          <p:cNvSpPr/>
          <p:nvPr/>
        </p:nvSpPr>
        <p:spPr>
          <a:xfrm>
            <a:off x="2379300" y="2604200"/>
            <a:ext cx="2124900" cy="21720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30" name="Shape 530"/>
          <p:cNvSpPr/>
          <p:nvPr/>
        </p:nvSpPr>
        <p:spPr>
          <a:xfrm>
            <a:off x="2544739" y="2779103"/>
            <a:ext cx="1839000" cy="18492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31" name="Shape 531"/>
          <p:cNvSpPr txBox="1"/>
          <p:nvPr/>
        </p:nvSpPr>
        <p:spPr>
          <a:xfrm>
            <a:off x="2588294" y="4624560"/>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532" name="Shape 532"/>
          <p:cNvSpPr/>
          <p:nvPr/>
        </p:nvSpPr>
        <p:spPr>
          <a:xfrm>
            <a:off x="4053785" y="3660655"/>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33" name="Shape 533"/>
          <p:cNvSpPr/>
          <p:nvPr/>
        </p:nvSpPr>
        <p:spPr>
          <a:xfrm>
            <a:off x="3350782" y="302941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34" name="Shape 534"/>
          <p:cNvSpPr/>
          <p:nvPr/>
        </p:nvSpPr>
        <p:spPr>
          <a:xfrm>
            <a:off x="2700021" y="4105049"/>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35" name="Shape 535"/>
          <p:cNvSpPr/>
          <p:nvPr/>
        </p:nvSpPr>
        <p:spPr>
          <a:xfrm>
            <a:off x="3193238" y="3252100"/>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36" name="Shape 536"/>
          <p:cNvSpPr/>
          <p:nvPr/>
        </p:nvSpPr>
        <p:spPr>
          <a:xfrm>
            <a:off x="3422239" y="4245126"/>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37" name="Shape 537"/>
          <p:cNvSpPr/>
          <p:nvPr/>
        </p:nvSpPr>
        <p:spPr>
          <a:xfrm>
            <a:off x="2857420" y="3045319"/>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38" name="Shape 538"/>
          <p:cNvSpPr/>
          <p:nvPr/>
        </p:nvSpPr>
        <p:spPr>
          <a:xfrm>
            <a:off x="3023125" y="3751311"/>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39" name="Shape 539"/>
          <p:cNvSpPr/>
          <p:nvPr/>
        </p:nvSpPr>
        <p:spPr>
          <a:xfrm>
            <a:off x="3614982" y="3835028"/>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40" name="Shape 540"/>
          <p:cNvSpPr/>
          <p:nvPr/>
        </p:nvSpPr>
        <p:spPr>
          <a:xfrm>
            <a:off x="3014034" y="420465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41" name="Shape 541"/>
          <p:cNvSpPr/>
          <p:nvPr/>
        </p:nvSpPr>
        <p:spPr>
          <a:xfrm>
            <a:off x="3697182" y="343360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42" name="Shape 542"/>
          <p:cNvSpPr/>
          <p:nvPr/>
        </p:nvSpPr>
        <p:spPr>
          <a:xfrm>
            <a:off x="3422228" y="3297377"/>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43" name="Shape 543"/>
          <p:cNvSpPr/>
          <p:nvPr/>
        </p:nvSpPr>
        <p:spPr>
          <a:xfrm>
            <a:off x="3448722" y="383390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44" name="Shape 544"/>
          <p:cNvSpPr/>
          <p:nvPr/>
        </p:nvSpPr>
        <p:spPr>
          <a:xfrm>
            <a:off x="2773408" y="322269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45" name="Shape 545"/>
          <p:cNvSpPr/>
          <p:nvPr/>
        </p:nvSpPr>
        <p:spPr>
          <a:xfrm>
            <a:off x="4035552" y="420464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46" name="Shape 546"/>
          <p:cNvSpPr/>
          <p:nvPr/>
        </p:nvSpPr>
        <p:spPr>
          <a:xfrm>
            <a:off x="3810450" y="363099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47" name="Shape 547"/>
          <p:cNvSpPr txBox="1"/>
          <p:nvPr/>
        </p:nvSpPr>
        <p:spPr>
          <a:xfrm>
            <a:off x="3460080" y="3449980"/>
            <a:ext cx="56400" cy="861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548" name="Shape 548"/>
          <p:cNvSpPr txBox="1"/>
          <p:nvPr/>
        </p:nvSpPr>
        <p:spPr>
          <a:xfrm>
            <a:off x="3455688" y="3394059"/>
            <a:ext cx="159900" cy="1179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549" name="Shape 549"/>
          <p:cNvSpPr/>
          <p:nvPr/>
        </p:nvSpPr>
        <p:spPr>
          <a:xfrm>
            <a:off x="3605915" y="2872751"/>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50" name="Shape 550"/>
          <p:cNvSpPr/>
          <p:nvPr/>
        </p:nvSpPr>
        <p:spPr>
          <a:xfrm>
            <a:off x="4608687" y="2604200"/>
            <a:ext cx="2124900" cy="21720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51" name="Shape 551"/>
          <p:cNvSpPr/>
          <p:nvPr/>
        </p:nvSpPr>
        <p:spPr>
          <a:xfrm>
            <a:off x="4751689" y="2752103"/>
            <a:ext cx="1839000" cy="18492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52" name="Shape 552"/>
          <p:cNvSpPr txBox="1"/>
          <p:nvPr/>
        </p:nvSpPr>
        <p:spPr>
          <a:xfrm>
            <a:off x="4817681" y="4624560"/>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553" name="Shape 553"/>
          <p:cNvSpPr/>
          <p:nvPr/>
        </p:nvSpPr>
        <p:spPr>
          <a:xfrm>
            <a:off x="5511985" y="2777355"/>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54" name="Shape 554"/>
          <p:cNvSpPr/>
          <p:nvPr/>
        </p:nvSpPr>
        <p:spPr>
          <a:xfrm>
            <a:off x="5835307" y="4204643"/>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55" name="Shape 555"/>
          <p:cNvSpPr/>
          <p:nvPr/>
        </p:nvSpPr>
        <p:spPr>
          <a:xfrm>
            <a:off x="5629083" y="2986149"/>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56" name="Shape 556"/>
          <p:cNvSpPr/>
          <p:nvPr/>
        </p:nvSpPr>
        <p:spPr>
          <a:xfrm>
            <a:off x="5422625" y="3252100"/>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57" name="Shape 557"/>
          <p:cNvSpPr/>
          <p:nvPr/>
        </p:nvSpPr>
        <p:spPr>
          <a:xfrm>
            <a:off x="5159339" y="3313276"/>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58" name="Shape 558"/>
          <p:cNvSpPr/>
          <p:nvPr/>
        </p:nvSpPr>
        <p:spPr>
          <a:xfrm>
            <a:off x="5086807" y="3045319"/>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59" name="Shape 559"/>
          <p:cNvSpPr/>
          <p:nvPr/>
        </p:nvSpPr>
        <p:spPr>
          <a:xfrm>
            <a:off x="5338537" y="2900161"/>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60" name="Shape 560"/>
          <p:cNvSpPr/>
          <p:nvPr/>
        </p:nvSpPr>
        <p:spPr>
          <a:xfrm>
            <a:off x="5086794" y="2777353"/>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61" name="Shape 561"/>
          <p:cNvSpPr/>
          <p:nvPr/>
        </p:nvSpPr>
        <p:spPr>
          <a:xfrm>
            <a:off x="5243422" y="420465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62" name="Shape 562"/>
          <p:cNvSpPr/>
          <p:nvPr/>
        </p:nvSpPr>
        <p:spPr>
          <a:xfrm>
            <a:off x="5926570" y="343360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63" name="Shape 563"/>
          <p:cNvSpPr/>
          <p:nvPr/>
        </p:nvSpPr>
        <p:spPr>
          <a:xfrm>
            <a:off x="6010603" y="3834202"/>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64" name="Shape 564"/>
          <p:cNvSpPr/>
          <p:nvPr/>
        </p:nvSpPr>
        <p:spPr>
          <a:xfrm>
            <a:off x="5678110" y="383390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65" name="Shape 565"/>
          <p:cNvSpPr/>
          <p:nvPr/>
        </p:nvSpPr>
        <p:spPr>
          <a:xfrm>
            <a:off x="5871771" y="363099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66" name="Shape 566"/>
          <p:cNvSpPr/>
          <p:nvPr/>
        </p:nvSpPr>
        <p:spPr>
          <a:xfrm>
            <a:off x="5511964" y="432254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67" name="Shape 567"/>
          <p:cNvSpPr/>
          <p:nvPr/>
        </p:nvSpPr>
        <p:spPr>
          <a:xfrm>
            <a:off x="6039838" y="363099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568" name="Shape 568"/>
          <p:cNvSpPr txBox="1"/>
          <p:nvPr/>
        </p:nvSpPr>
        <p:spPr>
          <a:xfrm>
            <a:off x="5689467" y="3449980"/>
            <a:ext cx="56400" cy="861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569" name="Shape 569"/>
          <p:cNvSpPr txBox="1"/>
          <p:nvPr/>
        </p:nvSpPr>
        <p:spPr>
          <a:xfrm>
            <a:off x="5685075" y="3394059"/>
            <a:ext cx="159900" cy="1179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570" name="Shape 570"/>
          <p:cNvSpPr/>
          <p:nvPr/>
        </p:nvSpPr>
        <p:spPr>
          <a:xfrm>
            <a:off x="5835302" y="2872751"/>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71" name="Shape 571"/>
          <p:cNvSpPr/>
          <p:nvPr/>
        </p:nvSpPr>
        <p:spPr>
          <a:xfrm>
            <a:off x="1489350" y="3412150"/>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72" name="Shape 572"/>
          <p:cNvSpPr/>
          <p:nvPr/>
        </p:nvSpPr>
        <p:spPr>
          <a:xfrm>
            <a:off x="2985175" y="3714850"/>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73" name="Shape 573"/>
          <p:cNvSpPr/>
          <p:nvPr/>
        </p:nvSpPr>
        <p:spPr>
          <a:xfrm>
            <a:off x="5056463" y="2994463"/>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574" name="Shape 574"/>
          <p:cNvSpPr/>
          <p:nvPr/>
        </p:nvSpPr>
        <p:spPr>
          <a:xfrm>
            <a:off x="8235113" y="3596038"/>
            <a:ext cx="159900" cy="187800"/>
          </a:xfrm>
          <a:prstGeom prst="flowChartConnector">
            <a:avLst/>
          </a:prstGeom>
          <a:noFill/>
          <a:ln w="9525" cap="flat" cmpd="sng">
            <a:solidFill>
              <a:srgbClr val="000000"/>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575" name="Shape 575"/>
          <p:cNvCxnSpPr>
            <a:stCxn id="571" idx="0"/>
          </p:cNvCxnSpPr>
          <p:nvPr/>
        </p:nvCxnSpPr>
        <p:spPr>
          <a:xfrm rot="10800000" flipH="1">
            <a:off x="1569300" y="980950"/>
            <a:ext cx="322500" cy="2431200"/>
          </a:xfrm>
          <a:prstGeom prst="straightConnector1">
            <a:avLst/>
          </a:prstGeom>
          <a:noFill/>
          <a:ln w="9525" cap="flat" cmpd="sng">
            <a:solidFill>
              <a:schemeClr val="dk2"/>
            </a:solidFill>
            <a:prstDash val="solid"/>
            <a:round/>
            <a:headEnd type="none" w="lg" len="lg"/>
            <a:tailEnd type="triangle" w="lg" len="lg"/>
          </a:ln>
        </p:spPr>
      </p:cxnSp>
      <p:cxnSp>
        <p:nvCxnSpPr>
          <p:cNvPr id="576" name="Shape 576"/>
          <p:cNvCxnSpPr>
            <a:stCxn id="572" idx="0"/>
          </p:cNvCxnSpPr>
          <p:nvPr/>
        </p:nvCxnSpPr>
        <p:spPr>
          <a:xfrm rot="10800000">
            <a:off x="3024625" y="934150"/>
            <a:ext cx="40500" cy="2780700"/>
          </a:xfrm>
          <a:prstGeom prst="straightConnector1">
            <a:avLst/>
          </a:prstGeom>
          <a:noFill/>
          <a:ln w="9525" cap="flat" cmpd="sng">
            <a:solidFill>
              <a:schemeClr val="dk2"/>
            </a:solidFill>
            <a:prstDash val="solid"/>
            <a:round/>
            <a:headEnd type="none" w="lg" len="lg"/>
            <a:tailEnd type="triangle" w="lg" len="lg"/>
          </a:ln>
        </p:spPr>
      </p:cxnSp>
      <p:cxnSp>
        <p:nvCxnSpPr>
          <p:cNvPr id="577" name="Shape 577"/>
          <p:cNvCxnSpPr>
            <a:stCxn id="573" idx="7"/>
          </p:cNvCxnSpPr>
          <p:nvPr/>
        </p:nvCxnSpPr>
        <p:spPr>
          <a:xfrm rot="10800000">
            <a:off x="4671246" y="957665"/>
            <a:ext cx="521700" cy="2064300"/>
          </a:xfrm>
          <a:prstGeom prst="straightConnector1">
            <a:avLst/>
          </a:prstGeom>
          <a:noFill/>
          <a:ln w="9525" cap="flat" cmpd="sng">
            <a:solidFill>
              <a:schemeClr val="dk2"/>
            </a:solidFill>
            <a:prstDash val="solid"/>
            <a:round/>
            <a:headEnd type="none" w="lg" len="lg"/>
            <a:tailEnd type="triangle" w="lg" len="lg"/>
          </a:ln>
        </p:spPr>
      </p:cxnSp>
      <p:cxnSp>
        <p:nvCxnSpPr>
          <p:cNvPr id="578" name="Shape 578"/>
          <p:cNvCxnSpPr>
            <a:stCxn id="574" idx="0"/>
          </p:cNvCxnSpPr>
          <p:nvPr/>
        </p:nvCxnSpPr>
        <p:spPr>
          <a:xfrm rot="10800000">
            <a:off x="5920763" y="934138"/>
            <a:ext cx="2394300" cy="2661900"/>
          </a:xfrm>
          <a:prstGeom prst="straightConnector1">
            <a:avLst/>
          </a:prstGeom>
          <a:noFill/>
          <a:ln w="9525" cap="flat" cmpd="sng">
            <a:solidFill>
              <a:schemeClr val="dk2"/>
            </a:solidFill>
            <a:prstDash val="solid"/>
            <a:round/>
            <a:headEnd type="none" w="lg" len="lg"/>
            <a:tailEnd type="triangle" w="lg" len="lg"/>
          </a:ln>
        </p:spPr>
      </p:cxnSp>
      <p:sp>
        <p:nvSpPr>
          <p:cNvPr id="579" name="Shape 579"/>
          <p:cNvSpPr txBox="1"/>
          <p:nvPr/>
        </p:nvSpPr>
        <p:spPr>
          <a:xfrm>
            <a:off x="213150" y="1691225"/>
            <a:ext cx="8717700" cy="892800"/>
          </a:xfrm>
          <a:prstGeom prst="rect">
            <a:avLst/>
          </a:prstGeom>
          <a:noFill/>
          <a:ln>
            <a:noFill/>
          </a:ln>
        </p:spPr>
        <p:txBody>
          <a:bodyPr wrap="square" lIns="91425" tIns="91425" rIns="91425" bIns="91425" anchor="t" anchorCtr="0">
            <a:noAutofit/>
          </a:bodyPr>
          <a:lstStyle/>
          <a:p>
            <a:pPr marL="0" lvl="0" indent="0" rtl="0">
              <a:spcBef>
                <a:spcPts val="0"/>
              </a:spcBef>
              <a:buNone/>
            </a:pPr>
            <a:r>
              <a:rPr lang="en" sz="1800">
                <a:solidFill>
                  <a:schemeClr val="lt1"/>
                </a:solidFill>
              </a:rPr>
              <a:t>Only penalize the corresponding phenotype.  </a:t>
            </a:r>
          </a:p>
          <a:p>
            <a:pPr marL="0" lvl="0" indent="0" rtl="0">
              <a:spcBef>
                <a:spcPts val="0"/>
              </a:spcBef>
              <a:buNone/>
            </a:pPr>
            <a:endParaRPr sz="1800">
              <a:solidFill>
                <a:schemeClr val="lt1"/>
              </a:solidFill>
            </a:endParaRPr>
          </a:p>
          <a:p>
            <a:pPr marL="0" lvl="0" indent="0" rtl="0">
              <a:spcBef>
                <a:spcPts val="0"/>
              </a:spcBef>
              <a:buNone/>
            </a:pPr>
            <a:r>
              <a:rPr lang="en">
                <a:solidFill>
                  <a:schemeClr val="lt1"/>
                </a:solidFill>
              </a:rPr>
              <a:t>    Death / Big			      Life / 10                                    Life / No                               Death / Green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a:solidFill>
                  <a:schemeClr val="dk1"/>
                </a:solidFill>
              </a:rPr>
              <a:t>Selling your idea</a:t>
            </a:r>
          </a:p>
        </p:txBody>
      </p:sp>
      <p:sp>
        <p:nvSpPr>
          <p:cNvPr id="141" name="Shape 141"/>
          <p:cNvSpPr txBox="1">
            <a:spLocks noGrp="1"/>
          </p:cNvSpPr>
          <p:nvPr>
            <p:ph type="title" idx="4294967295"/>
          </p:nvPr>
        </p:nvSpPr>
        <p:spPr>
          <a:xfrm>
            <a:off x="499950" y="536375"/>
            <a:ext cx="8144100" cy="3067500"/>
          </a:xfrm>
          <a:prstGeom prst="rect">
            <a:avLst/>
          </a:prstGeom>
        </p:spPr>
        <p:txBody>
          <a:bodyPr wrap="square" lIns="91425" tIns="91425" rIns="91425" bIns="91425" anchor="t" anchorCtr="0">
            <a:noAutofit/>
          </a:bodyPr>
          <a:lstStyle/>
          <a:p>
            <a:pPr marL="0" lvl="0" indent="0" rtl="0">
              <a:lnSpc>
                <a:spcPct val="115000"/>
              </a:lnSpc>
              <a:spcBef>
                <a:spcPts val="0"/>
              </a:spcBef>
              <a:spcAft>
                <a:spcPts val="1600"/>
              </a:spcAft>
              <a:buNone/>
            </a:pPr>
            <a:r>
              <a:rPr lang="en" sz="2500" b="1" u="sng">
                <a:latin typeface="Lato"/>
                <a:ea typeface="Lato"/>
                <a:cs typeface="Lato"/>
                <a:sym typeface="Lato"/>
              </a:rPr>
              <a:t>Recap:</a:t>
            </a:r>
          </a:p>
          <a:p>
            <a:pPr marL="0" lvl="0" indent="0" rtl="0">
              <a:lnSpc>
                <a:spcPct val="115000"/>
              </a:lnSpc>
              <a:spcBef>
                <a:spcPts val="0"/>
              </a:spcBef>
              <a:spcAft>
                <a:spcPts val="1600"/>
              </a:spcAft>
              <a:buNone/>
            </a:pPr>
            <a:r>
              <a:rPr lang="en" sz="2500">
                <a:latin typeface="Lato"/>
                <a:ea typeface="Lato"/>
                <a:cs typeface="Lato"/>
                <a:sym typeface="Lato"/>
              </a:rPr>
              <a:t>We’ve learned both the:</a:t>
            </a:r>
          </a:p>
          <a:p>
            <a:pPr marL="457200" lvl="0" indent="-387350" rtl="0">
              <a:lnSpc>
                <a:spcPct val="115000"/>
              </a:lnSpc>
              <a:spcBef>
                <a:spcPts val="0"/>
              </a:spcBef>
              <a:spcAft>
                <a:spcPts val="0"/>
              </a:spcAft>
              <a:buSzPts val="2500"/>
              <a:buFont typeface="Lato"/>
              <a:buAutoNum type="arabicPeriod"/>
            </a:pPr>
            <a:r>
              <a:rPr lang="en" sz="2500" b="1">
                <a:solidFill>
                  <a:srgbClr val="0000FF"/>
                </a:solidFill>
                <a:latin typeface="Lato"/>
                <a:ea typeface="Lato"/>
                <a:cs typeface="Lato"/>
                <a:sym typeface="Lato"/>
              </a:rPr>
              <a:t>Weighted Majority Algorithm</a:t>
            </a:r>
            <a:r>
              <a:rPr lang="en" sz="2500">
                <a:latin typeface="Lato"/>
                <a:ea typeface="Lato"/>
                <a:cs typeface="Lato"/>
                <a:sym typeface="Lato"/>
              </a:rPr>
              <a:t>.  WMA can look at multiple aspects of data and combine them.  WMA can also learn incrementally as new data comes in.</a:t>
            </a:r>
          </a:p>
          <a:p>
            <a:pPr marL="457200" lvl="0" indent="-387350" rtl="0">
              <a:lnSpc>
                <a:spcPct val="115000"/>
              </a:lnSpc>
              <a:spcBef>
                <a:spcPts val="0"/>
              </a:spcBef>
              <a:spcAft>
                <a:spcPts val="1600"/>
              </a:spcAft>
              <a:buSzPts val="2500"/>
              <a:buFont typeface="Lato"/>
              <a:buAutoNum type="arabicPeriod"/>
            </a:pPr>
            <a:r>
              <a:rPr lang="en" sz="2500">
                <a:solidFill>
                  <a:srgbClr val="0000FF"/>
                </a:solidFill>
                <a:latin typeface="Lato"/>
                <a:ea typeface="Lato"/>
                <a:cs typeface="Lato"/>
                <a:sym typeface="Lato"/>
              </a:rPr>
              <a:t>K- Nearest Neighbors</a:t>
            </a:r>
            <a:r>
              <a:rPr lang="en" sz="2500">
                <a:latin typeface="Lato"/>
                <a:ea typeface="Lato"/>
                <a:cs typeface="Lato"/>
                <a:sym typeface="Lato"/>
              </a:rPr>
              <a:t>.  KNN can map continuous variables in multiple dimensions and has a distance measurement between datapoints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Shape 221"/>
          <p:cNvSpPr txBox="1">
            <a:spLocks noGrp="1"/>
          </p:cNvSpPr>
          <p:nvPr>
            <p:ph type="title" idx="4294967295"/>
          </p:nvPr>
        </p:nvSpPr>
        <p:spPr>
          <a:xfrm>
            <a:off x="535775" y="670892"/>
            <a:ext cx="5016300" cy="6831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a:solidFill>
                  <a:schemeClr val="dk1"/>
                </a:solidFill>
              </a:rPr>
              <a:t>Selling your idea</a:t>
            </a:r>
          </a:p>
        </p:txBody>
      </p:sp>
      <p:graphicFrame>
        <p:nvGraphicFramePr>
          <p:cNvPr id="222" name="Shape 222"/>
          <p:cNvGraphicFramePr/>
          <p:nvPr/>
        </p:nvGraphicFramePr>
        <p:xfrm>
          <a:off x="0" y="0"/>
          <a:ext cx="1995525" cy="2986471"/>
        </p:xfrm>
        <a:graphic>
          <a:graphicData uri="http://schemas.openxmlformats.org/drawingml/2006/table">
            <a:tbl>
              <a:tblPr>
                <a:noFill/>
                <a:tableStyleId>{39F92308-11FF-48E8-8484-38783F46644C}</a:tableStyleId>
              </a:tblPr>
              <a:tblGrid>
                <a:gridCol w="665175"/>
                <a:gridCol w="665175"/>
                <a:gridCol w="665175"/>
              </a:tblGrid>
              <a:tr h="57257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Gene 1</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Gene 2</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Gills</a:t>
                      </a:r>
                    </a:p>
                  </a:txBody>
                  <a:tcPr marL="91425" marR="91425" marT="91425" marB="91425"/>
                </a:tc>
              </a:tr>
              <a:tr h="57257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BRCA1</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LIF</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Big/Death</a:t>
                      </a:r>
                    </a:p>
                  </a:txBody>
                  <a:tcPr marL="91425" marR="91425" marT="91425" marB="91425"/>
                </a:tc>
              </a:tr>
              <a:tr h="57257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TSC1</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SDHC</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Big/Life</a:t>
                      </a:r>
                    </a:p>
                  </a:txBody>
                  <a:tcPr marL="91425" marR="91425" marT="91425" marB="91425"/>
                </a:tc>
              </a:tr>
              <a:tr h="57257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PHF8</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CFTR</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Small/Death</a:t>
                      </a:r>
                    </a:p>
                  </a:txBody>
                  <a:tcPr marL="91425" marR="91425" marT="91425" marB="91425"/>
                </a:tc>
              </a:tr>
              <a:tr h="57257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ASPM</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OSM</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Small/Life</a:t>
                      </a:r>
                    </a:p>
                  </a:txBody>
                  <a:tcPr marL="91425" marR="91425" marT="91425" marB="91425"/>
                </a:tc>
              </a:tr>
            </a:tbl>
          </a:graphicData>
        </a:graphic>
      </p:graphicFrame>
      <p:graphicFrame>
        <p:nvGraphicFramePr>
          <p:cNvPr id="223" name="Shape 223"/>
          <p:cNvGraphicFramePr/>
          <p:nvPr/>
        </p:nvGraphicFramePr>
        <p:xfrm>
          <a:off x="2205725" y="0"/>
          <a:ext cx="2238750" cy="3379423"/>
        </p:xfrm>
        <a:graphic>
          <a:graphicData uri="http://schemas.openxmlformats.org/drawingml/2006/table">
            <a:tbl>
              <a:tblPr>
                <a:noFill/>
                <a:tableStyleId>{39F92308-11FF-48E8-8484-38783F46644C}</a:tableStyleId>
              </a:tblPr>
              <a:tblGrid>
                <a:gridCol w="746250"/>
                <a:gridCol w="746250"/>
                <a:gridCol w="746250"/>
              </a:tblGrid>
              <a:tr h="59242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Gene 1</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Gene 2</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Ommatidia</a:t>
                      </a:r>
                    </a:p>
                  </a:txBody>
                  <a:tcPr marL="91425" marR="91425" marT="91425" marB="91425"/>
                </a:tc>
              </a:tr>
              <a:tr h="77807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ZBTB7A</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NPTN</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10/Death</a:t>
                      </a:r>
                    </a:p>
                  </a:txBody>
                  <a:tcPr marL="91425" marR="91425" marT="91425" marB="91425"/>
                </a:tc>
              </a:tr>
              <a:tr h="59242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CREBBP</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MCM6</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10/Life</a:t>
                      </a:r>
                    </a:p>
                  </a:txBody>
                  <a:tcPr marL="91425" marR="91425" marT="91425" marB="91425"/>
                </a:tc>
              </a:tr>
              <a:tr h="59242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SRY</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CRH</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5/Death</a:t>
                      </a:r>
                    </a:p>
                  </a:txBody>
                  <a:tcPr marL="91425" marR="91425" marT="91425" marB="91425"/>
                </a:tc>
              </a:tr>
              <a:tr h="801975">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KRT14</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GAST</a:t>
                      </a:r>
                    </a:p>
                  </a:txBody>
                  <a:tcPr marL="91425" marR="91425" marT="91425" marB="91425"/>
                </a:tc>
                <a:tc>
                  <a:txBody>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5/Life</a:t>
                      </a:r>
                    </a:p>
                  </a:txBody>
                  <a:tcPr marL="91425" marR="91425" marT="91425" marB="91425"/>
                </a:tc>
              </a:tr>
            </a:tbl>
          </a:graphicData>
        </a:graphic>
      </p:graphicFrame>
      <p:sp>
        <p:nvSpPr>
          <p:cNvPr id="224" name="Shape 224"/>
          <p:cNvSpPr txBox="1"/>
          <p:nvPr/>
        </p:nvSpPr>
        <p:spPr>
          <a:xfrm>
            <a:off x="4572409" y="1315122"/>
            <a:ext cx="608700" cy="623400"/>
          </a:xfrm>
          <a:prstGeom prst="rect">
            <a:avLst/>
          </a:prstGeom>
          <a:noFill/>
          <a:ln>
            <a:noFill/>
          </a:ln>
        </p:spPr>
        <p:txBody>
          <a:bodyPr wrap="square" lIns="91425" tIns="91425" rIns="91425" bIns="91425" anchor="t" anchorCtr="0">
            <a:noAutofit/>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    </a:t>
            </a:r>
          </a:p>
        </p:txBody>
      </p:sp>
      <p:sp>
        <p:nvSpPr>
          <p:cNvPr id="225" name="Shape 225"/>
          <p:cNvSpPr/>
          <p:nvPr/>
        </p:nvSpPr>
        <p:spPr>
          <a:xfrm>
            <a:off x="4620766" y="338875"/>
            <a:ext cx="2217300" cy="20670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26" name="Shape 226"/>
          <p:cNvSpPr/>
          <p:nvPr/>
        </p:nvSpPr>
        <p:spPr>
          <a:xfrm>
            <a:off x="4769906" y="501830"/>
            <a:ext cx="1918800" cy="17601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27" name="Shape 227"/>
          <p:cNvSpPr txBox="1"/>
          <p:nvPr/>
        </p:nvSpPr>
        <p:spPr>
          <a:xfrm>
            <a:off x="4661725" y="395249"/>
            <a:ext cx="58500" cy="1853700"/>
          </a:xfrm>
          <a:prstGeom prst="rect">
            <a:avLst/>
          </a:prstGeom>
          <a:noFill/>
          <a:ln>
            <a:noFill/>
          </a:ln>
        </p:spPr>
        <p:txBody>
          <a:bodyPr wrap="square" lIns="91425" tIns="91425" rIns="91425" bIns="91425" anchor="t" anchorCtr="0">
            <a:noAutofit/>
          </a:bodyPr>
          <a:lstStyle/>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a:p>
            <a:pPr marL="0" lvl="0" indent="0" rtl="0">
              <a:spcBef>
                <a:spcPts val="0"/>
              </a:spcBef>
              <a:buNone/>
            </a:pPr>
            <a:endParaRPr/>
          </a:p>
        </p:txBody>
      </p:sp>
      <p:sp>
        <p:nvSpPr>
          <p:cNvPr id="228" name="Shape 228"/>
          <p:cNvSpPr txBox="1"/>
          <p:nvPr/>
        </p:nvSpPr>
        <p:spPr>
          <a:xfrm>
            <a:off x="4790378" y="2211407"/>
            <a:ext cx="1895400" cy="816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229" name="Shape 229"/>
          <p:cNvSpPr/>
          <p:nvPr/>
        </p:nvSpPr>
        <p:spPr>
          <a:xfrm>
            <a:off x="5000734" y="960519"/>
            <a:ext cx="87900" cy="816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0" name="Shape 230"/>
          <p:cNvSpPr/>
          <p:nvPr/>
        </p:nvSpPr>
        <p:spPr>
          <a:xfrm>
            <a:off x="6208103" y="1418277"/>
            <a:ext cx="87900" cy="1122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1" name="Shape 231"/>
          <p:cNvSpPr/>
          <p:nvPr/>
        </p:nvSpPr>
        <p:spPr>
          <a:xfrm>
            <a:off x="5157681" y="1433622"/>
            <a:ext cx="87900" cy="816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2" name="Shape 232"/>
          <p:cNvSpPr/>
          <p:nvPr/>
        </p:nvSpPr>
        <p:spPr>
          <a:xfrm>
            <a:off x="5445049" y="1276894"/>
            <a:ext cx="87900" cy="816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3" name="Shape 233"/>
          <p:cNvSpPr/>
          <p:nvPr/>
        </p:nvSpPr>
        <p:spPr>
          <a:xfrm>
            <a:off x="5445038" y="1929917"/>
            <a:ext cx="87900" cy="816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4" name="Shape 234"/>
          <p:cNvSpPr/>
          <p:nvPr/>
        </p:nvSpPr>
        <p:spPr>
          <a:xfrm>
            <a:off x="5333834" y="1474775"/>
            <a:ext cx="87900" cy="816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5" name="Shape 235"/>
          <p:cNvSpPr/>
          <p:nvPr/>
        </p:nvSpPr>
        <p:spPr>
          <a:xfrm>
            <a:off x="5363075" y="1648424"/>
            <a:ext cx="87900" cy="816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6" name="Shape 236"/>
          <p:cNvSpPr/>
          <p:nvPr/>
        </p:nvSpPr>
        <p:spPr>
          <a:xfrm>
            <a:off x="5421569" y="905339"/>
            <a:ext cx="87900" cy="816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37" name="Shape 237"/>
          <p:cNvSpPr/>
          <p:nvPr/>
        </p:nvSpPr>
        <p:spPr>
          <a:xfrm>
            <a:off x="5792358" y="1040271"/>
            <a:ext cx="87900" cy="1122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38" name="Shape 238"/>
          <p:cNvSpPr/>
          <p:nvPr/>
        </p:nvSpPr>
        <p:spPr>
          <a:xfrm>
            <a:off x="6416509" y="1152639"/>
            <a:ext cx="87900" cy="1122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39" name="Shape 239"/>
          <p:cNvSpPr/>
          <p:nvPr/>
        </p:nvSpPr>
        <p:spPr>
          <a:xfrm>
            <a:off x="5759758" y="1625844"/>
            <a:ext cx="87900" cy="1122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40" name="Shape 240"/>
          <p:cNvSpPr/>
          <p:nvPr/>
        </p:nvSpPr>
        <p:spPr>
          <a:xfrm>
            <a:off x="6120352" y="974653"/>
            <a:ext cx="87900" cy="1122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41" name="Shape 241"/>
          <p:cNvSpPr/>
          <p:nvPr/>
        </p:nvSpPr>
        <p:spPr>
          <a:xfrm>
            <a:off x="5890200" y="1265791"/>
            <a:ext cx="87900" cy="1122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42" name="Shape 242"/>
          <p:cNvSpPr/>
          <p:nvPr/>
        </p:nvSpPr>
        <p:spPr>
          <a:xfrm>
            <a:off x="5764427" y="652055"/>
            <a:ext cx="87900" cy="1122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43" name="Shape 243"/>
          <p:cNvSpPr/>
          <p:nvPr/>
        </p:nvSpPr>
        <p:spPr>
          <a:xfrm>
            <a:off x="6065559" y="1265791"/>
            <a:ext cx="87900" cy="1122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44" name="Shape 244"/>
          <p:cNvSpPr txBox="1"/>
          <p:nvPr/>
        </p:nvSpPr>
        <p:spPr>
          <a:xfrm>
            <a:off x="5695405" y="1040286"/>
            <a:ext cx="166800" cy="1122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245" name="Shape 245"/>
          <p:cNvSpPr/>
          <p:nvPr/>
        </p:nvSpPr>
        <p:spPr>
          <a:xfrm>
            <a:off x="5161980" y="1729909"/>
            <a:ext cx="87900" cy="816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46" name="Shape 246"/>
          <p:cNvSpPr/>
          <p:nvPr/>
        </p:nvSpPr>
        <p:spPr>
          <a:xfrm>
            <a:off x="6838075" y="2683250"/>
            <a:ext cx="2124900" cy="21720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47" name="Shape 247"/>
          <p:cNvSpPr/>
          <p:nvPr/>
        </p:nvSpPr>
        <p:spPr>
          <a:xfrm>
            <a:off x="6981076" y="2831153"/>
            <a:ext cx="1839000" cy="1849200"/>
          </a:xfrm>
          <a:prstGeom prst="rect">
            <a:avLst/>
          </a:prstGeom>
          <a:solidFill>
            <a:srgbClr val="FFFF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48" name="Shape 248"/>
          <p:cNvSpPr txBox="1"/>
          <p:nvPr/>
        </p:nvSpPr>
        <p:spPr>
          <a:xfrm>
            <a:off x="7047069" y="4703610"/>
            <a:ext cx="1816800" cy="86100"/>
          </a:xfrm>
          <a:prstGeom prst="rect">
            <a:avLst/>
          </a:prstGeom>
          <a:noFill/>
          <a:ln>
            <a:noFill/>
          </a:ln>
        </p:spPr>
        <p:txBody>
          <a:bodyPr wrap="square" lIns="91425" tIns="91425" rIns="91425" bIns="91425" anchor="t" anchorCtr="0">
            <a:noAutofit/>
          </a:bodyPr>
          <a:lstStyle/>
          <a:p>
            <a:pPr marL="0" lvl="0" indent="0" rtl="0">
              <a:spcBef>
                <a:spcPts val="0"/>
              </a:spcBef>
              <a:buNone/>
            </a:pPr>
            <a:r>
              <a:rPr lang="en"/>
              <a:t>           </a:t>
            </a:r>
          </a:p>
        </p:txBody>
      </p:sp>
      <p:sp>
        <p:nvSpPr>
          <p:cNvPr id="249" name="Shape 249"/>
          <p:cNvSpPr/>
          <p:nvPr/>
        </p:nvSpPr>
        <p:spPr>
          <a:xfrm>
            <a:off x="7741372" y="2856405"/>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50" name="Shape 250"/>
          <p:cNvSpPr/>
          <p:nvPr/>
        </p:nvSpPr>
        <p:spPr>
          <a:xfrm>
            <a:off x="8064694" y="4283693"/>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51" name="Shape 251"/>
          <p:cNvSpPr/>
          <p:nvPr/>
        </p:nvSpPr>
        <p:spPr>
          <a:xfrm>
            <a:off x="7858471" y="3065199"/>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52" name="Shape 252"/>
          <p:cNvSpPr/>
          <p:nvPr/>
        </p:nvSpPr>
        <p:spPr>
          <a:xfrm>
            <a:off x="7652013" y="3331150"/>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53" name="Shape 253"/>
          <p:cNvSpPr/>
          <p:nvPr/>
        </p:nvSpPr>
        <p:spPr>
          <a:xfrm>
            <a:off x="7388726" y="3392326"/>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54" name="Shape 254"/>
          <p:cNvSpPr/>
          <p:nvPr/>
        </p:nvSpPr>
        <p:spPr>
          <a:xfrm>
            <a:off x="7316195" y="3124369"/>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55" name="Shape 255"/>
          <p:cNvSpPr/>
          <p:nvPr/>
        </p:nvSpPr>
        <p:spPr>
          <a:xfrm>
            <a:off x="7567925" y="2979211"/>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56" name="Shape 256"/>
          <p:cNvSpPr/>
          <p:nvPr/>
        </p:nvSpPr>
        <p:spPr>
          <a:xfrm>
            <a:off x="7316182" y="2856403"/>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57" name="Shape 257"/>
          <p:cNvSpPr/>
          <p:nvPr/>
        </p:nvSpPr>
        <p:spPr>
          <a:xfrm>
            <a:off x="7472809" y="428370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58" name="Shape 258"/>
          <p:cNvSpPr/>
          <p:nvPr/>
        </p:nvSpPr>
        <p:spPr>
          <a:xfrm>
            <a:off x="8155957" y="3512654"/>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59" name="Shape 259"/>
          <p:cNvSpPr/>
          <p:nvPr/>
        </p:nvSpPr>
        <p:spPr>
          <a:xfrm>
            <a:off x="8239991" y="3913252"/>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60" name="Shape 260"/>
          <p:cNvSpPr/>
          <p:nvPr/>
        </p:nvSpPr>
        <p:spPr>
          <a:xfrm>
            <a:off x="7907497" y="391295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61" name="Shape 261"/>
          <p:cNvSpPr/>
          <p:nvPr/>
        </p:nvSpPr>
        <p:spPr>
          <a:xfrm>
            <a:off x="8101158" y="371004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62" name="Shape 262"/>
          <p:cNvSpPr/>
          <p:nvPr/>
        </p:nvSpPr>
        <p:spPr>
          <a:xfrm>
            <a:off x="7741352" y="4401591"/>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63" name="Shape 263"/>
          <p:cNvSpPr/>
          <p:nvPr/>
        </p:nvSpPr>
        <p:spPr>
          <a:xfrm>
            <a:off x="8269225" y="3710048"/>
            <a:ext cx="84000" cy="1179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64" name="Shape 264"/>
          <p:cNvSpPr txBox="1"/>
          <p:nvPr/>
        </p:nvSpPr>
        <p:spPr>
          <a:xfrm>
            <a:off x="7918855" y="3529030"/>
            <a:ext cx="56400" cy="861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265" name="Shape 265"/>
          <p:cNvSpPr txBox="1"/>
          <p:nvPr/>
        </p:nvSpPr>
        <p:spPr>
          <a:xfrm>
            <a:off x="7914463" y="3473109"/>
            <a:ext cx="159900" cy="117900"/>
          </a:xfrm>
          <a:prstGeom prst="rect">
            <a:avLst/>
          </a:prstGeom>
          <a:noFill/>
          <a:ln>
            <a:noFill/>
          </a:ln>
        </p:spPr>
        <p:txBody>
          <a:bodyPr wrap="square" lIns="91425" tIns="91425" rIns="91425" bIns="91425" anchor="t" anchorCtr="0">
            <a:noAutofit/>
          </a:bodyPr>
          <a:lstStyle/>
          <a:p>
            <a:pPr marL="0" lvl="0" indent="0" rtl="0">
              <a:spcBef>
                <a:spcPts val="0"/>
              </a:spcBef>
              <a:buNone/>
            </a:pPr>
            <a:endParaRPr/>
          </a:p>
        </p:txBody>
      </p:sp>
      <p:sp>
        <p:nvSpPr>
          <p:cNvPr id="266" name="Shape 266"/>
          <p:cNvSpPr/>
          <p:nvPr/>
        </p:nvSpPr>
        <p:spPr>
          <a:xfrm>
            <a:off x="8064690" y="2951801"/>
            <a:ext cx="84000" cy="861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67" name="Shape 267"/>
          <p:cNvSpPr txBox="1"/>
          <p:nvPr/>
        </p:nvSpPr>
        <p:spPr>
          <a:xfrm>
            <a:off x="4654675" y="-7200"/>
            <a:ext cx="2124900" cy="213300"/>
          </a:xfrm>
          <a:prstGeom prst="rect">
            <a:avLst/>
          </a:prstGeom>
          <a:noFill/>
          <a:ln>
            <a:noFill/>
          </a:ln>
        </p:spPr>
        <p:txBody>
          <a:bodyPr wrap="square" lIns="91425" tIns="91425" rIns="91425" bIns="91425" anchor="t" anchorCtr="0">
            <a:noAutofit/>
          </a:bodyPr>
          <a:lstStyle/>
          <a:p>
            <a:pPr marL="0" lvl="0" indent="0" rtl="0">
              <a:lnSpc>
                <a:spcPct val="115000"/>
              </a:lnSpc>
              <a:spcBef>
                <a:spcPts val="0"/>
              </a:spcBef>
              <a:spcAft>
                <a:spcPts val="1600"/>
              </a:spcAft>
              <a:buNone/>
            </a:pPr>
            <a:r>
              <a:rPr lang="en" sz="1800">
                <a:solidFill>
                  <a:schemeClr val="lt1"/>
                </a:solidFill>
                <a:latin typeface="Lato"/>
                <a:ea typeface="Lato"/>
                <a:cs typeface="Lato"/>
                <a:sym typeface="Lato"/>
              </a:rPr>
              <a:t>Ommatidia</a:t>
            </a:r>
          </a:p>
        </p:txBody>
      </p:sp>
      <p:sp>
        <p:nvSpPr>
          <p:cNvPr id="268" name="Shape 268"/>
          <p:cNvSpPr txBox="1"/>
          <p:nvPr/>
        </p:nvSpPr>
        <p:spPr>
          <a:xfrm>
            <a:off x="6884600" y="2303300"/>
            <a:ext cx="2124900" cy="213300"/>
          </a:xfrm>
          <a:prstGeom prst="rect">
            <a:avLst/>
          </a:prstGeom>
          <a:noFill/>
          <a:ln>
            <a:noFill/>
          </a:ln>
        </p:spPr>
        <p:txBody>
          <a:bodyPr wrap="square" lIns="91425" tIns="91425" rIns="91425" bIns="91425" anchor="t" anchorCtr="0">
            <a:noAutofit/>
          </a:bodyPr>
          <a:lstStyle/>
          <a:p>
            <a:pPr marL="0" lvl="0" indent="0" rtl="0">
              <a:lnSpc>
                <a:spcPct val="115000"/>
              </a:lnSpc>
              <a:spcBef>
                <a:spcPts val="0"/>
              </a:spcBef>
              <a:spcAft>
                <a:spcPts val="1600"/>
              </a:spcAft>
              <a:buNone/>
            </a:pPr>
            <a:r>
              <a:rPr lang="en" sz="1800">
                <a:solidFill>
                  <a:schemeClr val="lt1"/>
                </a:solidFill>
                <a:latin typeface="Lato"/>
                <a:ea typeface="Lato"/>
                <a:cs typeface="Lato"/>
                <a:sym typeface="Lato"/>
              </a:rPr>
              <a:t>Gills</a:t>
            </a:r>
          </a:p>
        </p:txBody>
      </p:sp>
      <p:sp>
        <p:nvSpPr>
          <p:cNvPr id="269" name="Shape 269"/>
          <p:cNvSpPr/>
          <p:nvPr/>
        </p:nvSpPr>
        <p:spPr>
          <a:xfrm>
            <a:off x="6064675" y="695150"/>
            <a:ext cx="1335600" cy="81600"/>
          </a:xfrm>
          <a:prstGeom prst="lef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70" name="Shape 270"/>
          <p:cNvSpPr/>
          <p:nvPr/>
        </p:nvSpPr>
        <p:spPr>
          <a:xfrm>
            <a:off x="6586000" y="1165700"/>
            <a:ext cx="814200" cy="112200"/>
          </a:xfrm>
          <a:prstGeom prst="lef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71" name="Shape 271"/>
          <p:cNvSpPr/>
          <p:nvPr/>
        </p:nvSpPr>
        <p:spPr>
          <a:xfrm>
            <a:off x="5695400" y="1933925"/>
            <a:ext cx="1704900" cy="86100"/>
          </a:xfrm>
          <a:prstGeom prst="lef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72" name="Shape 272"/>
          <p:cNvSpPr/>
          <p:nvPr/>
        </p:nvSpPr>
        <p:spPr>
          <a:xfrm>
            <a:off x="5541050" y="1442975"/>
            <a:ext cx="1895400" cy="117900"/>
          </a:xfrm>
          <a:prstGeom prst="lef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73" name="Shape 273"/>
          <p:cNvSpPr txBox="1"/>
          <p:nvPr/>
        </p:nvSpPr>
        <p:spPr>
          <a:xfrm rot="10800000" flipH="1">
            <a:off x="12911725" y="1356400"/>
            <a:ext cx="1335600" cy="264900"/>
          </a:xfrm>
          <a:prstGeom prst="rect">
            <a:avLst/>
          </a:prstGeom>
          <a:noFill/>
          <a:ln>
            <a:noFill/>
          </a:ln>
        </p:spPr>
        <p:txBody>
          <a:bodyPr wrap="square" lIns="91425" tIns="91425" rIns="91425" bIns="91425" anchor="t" anchorCtr="0">
            <a:noAutofit/>
          </a:bodyPr>
          <a:lstStyle/>
          <a:p>
            <a:pPr marL="0" lvl="0" indent="0">
              <a:spcBef>
                <a:spcPts val="0"/>
              </a:spcBef>
              <a:buNone/>
            </a:pPr>
            <a:endParaRPr/>
          </a:p>
        </p:txBody>
      </p:sp>
      <p:sp>
        <p:nvSpPr>
          <p:cNvPr id="274" name="Shape 274"/>
          <p:cNvSpPr txBox="1"/>
          <p:nvPr/>
        </p:nvSpPr>
        <p:spPr>
          <a:xfrm>
            <a:off x="7555775" y="548875"/>
            <a:ext cx="1506600" cy="1670100"/>
          </a:xfrm>
          <a:prstGeom prst="rect">
            <a:avLst/>
          </a:prstGeom>
          <a:noFill/>
          <a:ln>
            <a:noFill/>
          </a:ln>
        </p:spPr>
        <p:txBody>
          <a:bodyPr wrap="square" lIns="91425" tIns="91425" rIns="91425" bIns="91425" anchor="t" anchorCtr="0">
            <a:noAutofit/>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5 / Death</a:t>
            </a:r>
          </a:p>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10 / Death</a:t>
            </a:r>
          </a:p>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10 / Life</a:t>
            </a:r>
          </a:p>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5 / Life</a:t>
            </a:r>
          </a:p>
        </p:txBody>
      </p:sp>
      <p:sp>
        <p:nvSpPr>
          <p:cNvPr id="275" name="Shape 275"/>
          <p:cNvSpPr/>
          <p:nvPr/>
        </p:nvSpPr>
        <p:spPr>
          <a:xfrm>
            <a:off x="6153450" y="2854425"/>
            <a:ext cx="978000" cy="816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76" name="Shape 276"/>
          <p:cNvSpPr/>
          <p:nvPr/>
        </p:nvSpPr>
        <p:spPr>
          <a:xfrm>
            <a:off x="6153450" y="3126400"/>
            <a:ext cx="978000" cy="816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77" name="Shape 277"/>
          <p:cNvSpPr/>
          <p:nvPr/>
        </p:nvSpPr>
        <p:spPr>
          <a:xfrm>
            <a:off x="6153450" y="3915000"/>
            <a:ext cx="1414500" cy="816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78" name="Shape 278"/>
          <p:cNvSpPr/>
          <p:nvPr/>
        </p:nvSpPr>
        <p:spPr>
          <a:xfrm>
            <a:off x="6153450" y="4419750"/>
            <a:ext cx="1414500" cy="117900"/>
          </a:xfrm>
          <a:prstGeom prs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79" name="Shape 279"/>
          <p:cNvSpPr txBox="1"/>
          <p:nvPr/>
        </p:nvSpPr>
        <p:spPr>
          <a:xfrm>
            <a:off x="4706300" y="2650950"/>
            <a:ext cx="1271700" cy="2029500"/>
          </a:xfrm>
          <a:prstGeom prst="rect">
            <a:avLst/>
          </a:prstGeom>
          <a:noFill/>
          <a:ln>
            <a:noFill/>
          </a:ln>
        </p:spPr>
        <p:txBody>
          <a:bodyPr wrap="square" lIns="91425" tIns="91425" rIns="91425" bIns="91425" anchor="t" anchorCtr="0">
            <a:noAutofit/>
          </a:bodyPr>
          <a:lstStyle/>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Big / Life</a:t>
            </a:r>
          </a:p>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Small / Life</a:t>
            </a:r>
          </a:p>
          <a:p>
            <a:pPr marL="0" lvl="0" indent="0" rtl="0">
              <a:lnSpc>
                <a:spcPct val="115000"/>
              </a:lnSpc>
              <a:spcBef>
                <a:spcPts val="0"/>
              </a:spcBef>
              <a:spcAft>
                <a:spcPts val="1600"/>
              </a:spcAft>
              <a:buNone/>
            </a:pPr>
            <a:endParaRPr sz="1200">
              <a:solidFill>
                <a:schemeClr val="lt1"/>
              </a:solidFill>
              <a:latin typeface="Lato"/>
              <a:ea typeface="Lato"/>
              <a:cs typeface="Lato"/>
              <a:sym typeface="Lato"/>
            </a:endParaRPr>
          </a:p>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Big / Death</a:t>
            </a:r>
          </a:p>
          <a:p>
            <a:pPr marL="0" lvl="0" indent="0" rtl="0">
              <a:lnSpc>
                <a:spcPct val="115000"/>
              </a:lnSpc>
              <a:spcBef>
                <a:spcPts val="0"/>
              </a:spcBef>
              <a:spcAft>
                <a:spcPts val="1600"/>
              </a:spcAft>
              <a:buNone/>
            </a:pPr>
            <a:r>
              <a:rPr lang="en" sz="1200">
                <a:solidFill>
                  <a:schemeClr val="lt1"/>
                </a:solidFill>
                <a:latin typeface="Lato"/>
                <a:ea typeface="Lato"/>
                <a:cs typeface="Lato"/>
                <a:sym typeface="Lato"/>
              </a:rPr>
              <a:t>Small / Death</a:t>
            </a:r>
          </a:p>
          <a:p>
            <a:pPr marL="0" lvl="0" indent="0" rtl="0">
              <a:lnSpc>
                <a:spcPct val="115000"/>
              </a:lnSpc>
              <a:spcBef>
                <a:spcPts val="0"/>
              </a:spcBef>
              <a:spcAft>
                <a:spcPts val="1600"/>
              </a:spcAft>
              <a:buNone/>
            </a:pPr>
            <a:endParaRPr sz="1200">
              <a:solidFill>
                <a:schemeClr val="lt1"/>
              </a:solidFill>
              <a:latin typeface="Lato"/>
              <a:ea typeface="Lato"/>
              <a:cs typeface="Lato"/>
              <a:sym typeface="Lato"/>
            </a:endParaRPr>
          </a:p>
        </p:txBody>
      </p:sp>
      <p:sp>
        <p:nvSpPr>
          <p:cNvPr id="280" name="Shape 280"/>
          <p:cNvSpPr/>
          <p:nvPr/>
        </p:nvSpPr>
        <p:spPr>
          <a:xfrm>
            <a:off x="451775" y="4031150"/>
            <a:ext cx="159900" cy="2133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81" name="Shape 281"/>
          <p:cNvSpPr/>
          <p:nvPr/>
        </p:nvSpPr>
        <p:spPr>
          <a:xfrm>
            <a:off x="420426" y="4537650"/>
            <a:ext cx="222600" cy="213300"/>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282" name="Shape 282"/>
          <p:cNvSpPr txBox="1"/>
          <p:nvPr/>
        </p:nvSpPr>
        <p:spPr>
          <a:xfrm>
            <a:off x="810925" y="3915000"/>
            <a:ext cx="2892300" cy="934200"/>
          </a:xfrm>
          <a:prstGeom prst="rect">
            <a:avLst/>
          </a:prstGeom>
          <a:noFill/>
          <a:ln>
            <a:noFill/>
          </a:ln>
        </p:spPr>
        <p:txBody>
          <a:bodyPr wrap="square" lIns="91425" tIns="91425" rIns="91425" bIns="91425" anchor="t" anchorCtr="0">
            <a:noAutofit/>
          </a:bodyPr>
          <a:lstStyle/>
          <a:p>
            <a:pPr marL="0" lvl="0" indent="0" rtl="0">
              <a:lnSpc>
                <a:spcPct val="115000"/>
              </a:lnSpc>
              <a:spcBef>
                <a:spcPts val="0"/>
              </a:spcBef>
              <a:spcAft>
                <a:spcPts val="1600"/>
              </a:spcAft>
              <a:buNone/>
            </a:pPr>
            <a:r>
              <a:rPr lang="en" sz="1800">
                <a:solidFill>
                  <a:srgbClr val="FF0000"/>
                </a:solidFill>
                <a:latin typeface="Lato"/>
                <a:ea typeface="Lato"/>
                <a:cs typeface="Lato"/>
                <a:sym typeface="Lato"/>
              </a:rPr>
              <a:t>Red </a:t>
            </a:r>
            <a:r>
              <a:rPr lang="en" sz="1800">
                <a:solidFill>
                  <a:srgbClr val="FFFFFF"/>
                </a:solidFill>
                <a:latin typeface="Lato"/>
                <a:ea typeface="Lato"/>
                <a:cs typeface="Lato"/>
                <a:sym typeface="Lato"/>
              </a:rPr>
              <a:t>denotes death</a:t>
            </a:r>
          </a:p>
          <a:p>
            <a:pPr marL="0" lvl="0" indent="0" rtl="0">
              <a:lnSpc>
                <a:spcPct val="115000"/>
              </a:lnSpc>
              <a:spcBef>
                <a:spcPts val="0"/>
              </a:spcBef>
              <a:spcAft>
                <a:spcPts val="1600"/>
              </a:spcAft>
              <a:buNone/>
            </a:pPr>
            <a:r>
              <a:rPr lang="en" sz="1800">
                <a:solidFill>
                  <a:srgbClr val="0000FF"/>
                </a:solidFill>
                <a:latin typeface="Lato"/>
                <a:ea typeface="Lato"/>
                <a:cs typeface="Lato"/>
                <a:sym typeface="Lato"/>
              </a:rPr>
              <a:t>Blue</a:t>
            </a:r>
            <a:r>
              <a:rPr lang="en" sz="1800">
                <a:solidFill>
                  <a:srgbClr val="FF0000"/>
                </a:solidFill>
                <a:latin typeface="Lato"/>
                <a:ea typeface="Lato"/>
                <a:cs typeface="Lato"/>
                <a:sym typeface="Lato"/>
              </a:rPr>
              <a:t> </a:t>
            </a:r>
            <a:r>
              <a:rPr lang="en" sz="1800">
                <a:solidFill>
                  <a:srgbClr val="FFFFFF"/>
                </a:solidFill>
                <a:latin typeface="Lato"/>
                <a:ea typeface="Lato"/>
                <a:cs typeface="Lato"/>
                <a:sym typeface="Lato"/>
              </a:rPr>
              <a:t>denotes life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Shape 593"/>
          <p:cNvSpPr txBox="1">
            <a:spLocks noGrp="1"/>
          </p:cNvSpPr>
          <p:nvPr>
            <p:ph type="title"/>
          </p:nvPr>
        </p:nvSpPr>
        <p:spPr>
          <a:xfrm>
            <a:off x="283099" y="712150"/>
            <a:ext cx="8622300" cy="3835500"/>
          </a:xfrm>
          <a:prstGeom prst="rect">
            <a:avLst/>
          </a:prstGeom>
        </p:spPr>
        <p:txBody>
          <a:bodyPr wrap="square" lIns="91425" tIns="91425" rIns="91425" bIns="91425" anchor="t" anchorCtr="0">
            <a:noAutofit/>
          </a:bodyPr>
          <a:lstStyle/>
          <a:p>
            <a:pPr marL="0" lvl="0" indent="0" rtl="0">
              <a:spcBef>
                <a:spcPts val="0"/>
              </a:spcBef>
              <a:spcAft>
                <a:spcPts val="1000"/>
              </a:spcAft>
              <a:buNone/>
            </a:pPr>
            <a:r>
              <a:rPr lang="en">
                <a:solidFill>
                  <a:schemeClr val="accent5"/>
                </a:solidFill>
              </a:rPr>
              <a:t>Just one!</a:t>
            </a:r>
            <a:r>
              <a:rPr lang="en"/>
              <a:t> Your own.</a:t>
            </a:r>
          </a:p>
          <a:p>
            <a:pPr marL="0" lvl="0" indent="0" rtl="0">
              <a:spcBef>
                <a:spcPts val="0"/>
              </a:spcBef>
              <a:spcAft>
                <a:spcPts val="1000"/>
              </a:spcAft>
              <a:buNone/>
            </a:pPr>
            <a:r>
              <a:rPr lang="en" sz="2400" b="0"/>
              <a:t>(With a little help from your smart phone)</a:t>
            </a:r>
          </a:p>
        </p:txBody>
      </p:sp>
      <p:grpSp>
        <p:nvGrpSpPr>
          <p:cNvPr id="594" name="Shape 594"/>
          <p:cNvGrpSpPr/>
          <p:nvPr/>
        </p:nvGrpSpPr>
        <p:grpSpPr>
          <a:xfrm>
            <a:off x="6781388" y="2464035"/>
            <a:ext cx="2212050" cy="2537076"/>
            <a:chOff x="6803275" y="395363"/>
            <a:chExt cx="2212050" cy="2537076"/>
          </a:xfrm>
        </p:grpSpPr>
        <p:pic>
          <p:nvPicPr>
            <p:cNvPr id="595" name="Shape 595"/>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id="596" name="Shape 596" descr="Piece of duct tape sticking a note to the slide"/>
            <p:cNvPicPr preferRelativeResize="0"/>
            <p:nvPr/>
          </p:nvPicPr>
          <p:blipFill rotWithShape="1">
            <a:blip r:embed="rId4">
              <a:alphaModFix/>
            </a:blip>
            <a:srcRect l="9244" t="5926" r="2118" b="10011"/>
            <a:stretch/>
          </p:blipFill>
          <p:spPr>
            <a:xfrm rot="154826">
              <a:off x="7370663" y="419419"/>
              <a:ext cx="1077273" cy="382687"/>
            </a:xfrm>
            <a:prstGeom prst="rect">
              <a:avLst/>
            </a:prstGeom>
            <a:noFill/>
            <a:ln>
              <a:noFill/>
            </a:ln>
          </p:spPr>
        </p:pic>
        <p:sp>
          <p:nvSpPr>
            <p:cNvPr id="597" name="Shape 597"/>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69850" rtl="0">
                <a:spcBef>
                  <a:spcPts val="0"/>
                </a:spcBef>
                <a:spcAft>
                  <a:spcPts val="800"/>
                </a:spcAft>
                <a:buClr>
                  <a:schemeClr val="dk2"/>
                </a:buClr>
                <a:buSzPts val="1100"/>
                <a:buFont typeface="Arial"/>
                <a:buNone/>
              </a:pPr>
              <a:r>
                <a:rPr lang="en" b="1">
                  <a:solidFill>
                    <a:schemeClr val="dk1"/>
                  </a:solidFill>
                  <a:latin typeface="Raleway"/>
                  <a:ea typeface="Raleway"/>
                  <a:cs typeface="Raleway"/>
                  <a:sym typeface="Raleway"/>
                </a:rPr>
                <a:t>Tip</a:t>
              </a:r>
            </a:p>
            <a:p>
              <a:pPr marL="0" lvl="0" indent="0" rtl="0">
                <a:spcBef>
                  <a:spcPts val="0"/>
                </a:spcBef>
                <a:spcAft>
                  <a:spcPts val="800"/>
                </a:spcAft>
                <a:buNone/>
              </a:pPr>
              <a:r>
                <a:rPr lang="en" sz="1200">
                  <a:solidFill>
                    <a:schemeClr val="dk2"/>
                  </a:solidFill>
                  <a:latin typeface="Raleway"/>
                  <a:ea typeface="Raleway"/>
                  <a:cs typeface="Raleway"/>
                  <a:sym typeface="Raleway"/>
                </a:rPr>
                <a:t>Remember. If something sounds like common sense, people will ignore it. </a:t>
              </a:r>
            </a:p>
            <a:p>
              <a:pPr marL="0" lvl="0" indent="0" rtl="0">
                <a:spcBef>
                  <a:spcPts val="0"/>
                </a:spcBef>
                <a:spcAft>
                  <a:spcPts val="800"/>
                </a:spcAft>
                <a:buNone/>
              </a:pPr>
              <a:r>
                <a:rPr lang="en" sz="1200">
                  <a:solidFill>
                    <a:schemeClr val="dk2"/>
                  </a:solidFill>
                  <a:latin typeface="Raleway"/>
                  <a:ea typeface="Raleway"/>
                  <a:cs typeface="Raleway"/>
                  <a:sym typeface="Raleway"/>
                </a:rPr>
                <a:t>Highlight what is unexpected about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your topic.</a:t>
              </a: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Shape 602"/>
          <p:cNvSpPr txBox="1">
            <a:spLocks noGrp="1"/>
          </p:cNvSpPr>
          <p:nvPr>
            <p:ph type="title"/>
          </p:nvPr>
        </p:nvSpPr>
        <p:spPr>
          <a:xfrm>
            <a:off x="265500" y="1912650"/>
            <a:ext cx="4045200" cy="1318200"/>
          </a:xfrm>
          <a:prstGeom prst="rect">
            <a:avLst/>
          </a:prstGeom>
        </p:spPr>
        <p:txBody>
          <a:bodyPr wrap="square" lIns="91425" tIns="91425" rIns="91425" bIns="91425" anchor="ctr" anchorCtr="0">
            <a:noAutofit/>
          </a:bodyPr>
          <a:lstStyle/>
          <a:p>
            <a:pPr marL="0" lvl="0" indent="0" algn="l">
              <a:spcBef>
                <a:spcPts val="0"/>
              </a:spcBef>
              <a:buNone/>
            </a:pPr>
            <a:r>
              <a:rPr lang="en" sz="2400" b="0">
                <a:solidFill>
                  <a:schemeClr val="dk2"/>
                </a:solidFill>
              </a:rPr>
              <a:t>The Google Translate app can repeat anything you say in up to </a:t>
            </a:r>
            <a:r>
              <a:rPr lang="en"/>
              <a:t>NINETY LANGUAGES</a:t>
            </a:r>
            <a:r>
              <a:rPr lang="en" sz="2400"/>
              <a:t> </a:t>
            </a:r>
            <a:r>
              <a:rPr lang="en" sz="2400" b="0">
                <a:solidFill>
                  <a:schemeClr val="dk2"/>
                </a:solidFill>
              </a:rPr>
              <a:t>from German and Japanese  to Czech and Zulu</a:t>
            </a:r>
          </a:p>
        </p:txBody>
      </p:sp>
      <p:pic>
        <p:nvPicPr>
          <p:cNvPr id="603" name="Shape 603"/>
          <p:cNvPicPr preferRelativeResize="0"/>
          <p:nvPr/>
        </p:nvPicPr>
        <p:blipFill rotWithShape="1">
          <a:blip r:embed="rId3">
            <a:alphaModFix/>
          </a:blip>
          <a:srcRect r="39660"/>
          <a:stretch/>
        </p:blipFill>
        <p:spPr>
          <a:xfrm>
            <a:off x="4488725" y="0"/>
            <a:ext cx="4655273" cy="5143501"/>
          </a:xfrm>
          <a:prstGeom prst="rect">
            <a:avLst/>
          </a:prstGeom>
          <a:noFill/>
          <a:ln>
            <a:noFill/>
          </a:ln>
        </p:spPr>
      </p:pic>
      <p:grpSp>
        <p:nvGrpSpPr>
          <p:cNvPr id="604" name="Shape 604"/>
          <p:cNvGrpSpPr/>
          <p:nvPr/>
        </p:nvGrpSpPr>
        <p:grpSpPr>
          <a:xfrm>
            <a:off x="6781388" y="2464035"/>
            <a:ext cx="2212050" cy="2537076"/>
            <a:chOff x="6803275" y="395363"/>
            <a:chExt cx="2212050" cy="2537076"/>
          </a:xfrm>
        </p:grpSpPr>
        <p:pic>
          <p:nvPicPr>
            <p:cNvPr id="605" name="Shape 605"/>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606" name="Shape 606"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607" name="Shape 607"/>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69850" rtl="0">
                <a:spcBef>
                  <a:spcPts val="0"/>
                </a:spcBef>
                <a:spcAft>
                  <a:spcPts val="800"/>
                </a:spcAft>
                <a:buClr>
                  <a:schemeClr val="dk2"/>
                </a:buClr>
                <a:buSzPts val="1100"/>
                <a:buFont typeface="Arial"/>
                <a:buNone/>
              </a:pPr>
              <a:r>
                <a:rPr lang="en" b="1">
                  <a:solidFill>
                    <a:schemeClr val="dk1"/>
                  </a:solidFill>
                  <a:latin typeface="Raleway"/>
                  <a:ea typeface="Raleway"/>
                  <a:cs typeface="Raleway"/>
                  <a:sym typeface="Raleway"/>
                </a:rPr>
                <a:t>Tip</a:t>
              </a:r>
            </a:p>
            <a:p>
              <a:pPr marL="0" lvl="0" indent="-69850" rtl="0">
                <a:spcBef>
                  <a:spcPts val="0"/>
                </a:spcBef>
                <a:spcAft>
                  <a:spcPts val="800"/>
                </a:spcAft>
                <a:buClr>
                  <a:schemeClr val="dk2"/>
                </a:buClr>
                <a:buSzPts val="1100"/>
                <a:buFont typeface="Arial"/>
                <a:buNone/>
              </a:pPr>
              <a:r>
                <a:rPr lang="en" sz="1200">
                  <a:solidFill>
                    <a:schemeClr val="dk2"/>
                  </a:solidFill>
                  <a:latin typeface="Raleway"/>
                  <a:ea typeface="Raleway"/>
                  <a:cs typeface="Raleway"/>
                  <a:sym typeface="Raleway"/>
                </a:rPr>
                <a:t>Don’t wait till the end of the presentation to give the bottom line. </a:t>
              </a:r>
            </a:p>
            <a:p>
              <a:pPr marL="0" lvl="0" indent="0" rtl="0">
                <a:spcBef>
                  <a:spcPts val="0"/>
                </a:spcBef>
                <a:spcAft>
                  <a:spcPts val="800"/>
                </a:spcAft>
                <a:buNone/>
              </a:pPr>
              <a:r>
                <a:rPr lang="en" sz="1200">
                  <a:solidFill>
                    <a:schemeClr val="dk2"/>
                  </a:solidFill>
                  <a:latin typeface="Raleway"/>
                  <a:ea typeface="Raleway"/>
                  <a:cs typeface="Raleway"/>
                  <a:sym typeface="Raleway"/>
                </a:rPr>
                <a:t>Reveal your product or idea (in this case a translation app) up front.</a:t>
              </a: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11"/>
        <p:cNvGrpSpPr/>
        <p:nvPr/>
      </p:nvGrpSpPr>
      <p:grpSpPr>
        <a:xfrm>
          <a:off x="0" y="0"/>
          <a:ext cx="0" cy="0"/>
          <a:chOff x="0" y="0"/>
          <a:chExt cx="0" cy="0"/>
        </a:xfrm>
      </p:grpSpPr>
      <p:pic>
        <p:nvPicPr>
          <p:cNvPr id="612" name="Shape 612"/>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613" name="Shape 613"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614" name="Shape 614"/>
          <p:cNvSpPr txBox="1"/>
          <p:nvPr/>
        </p:nvSpPr>
        <p:spPr>
          <a:xfrm>
            <a:off x="2855550" y="687397"/>
            <a:ext cx="3432900" cy="762600"/>
          </a:xfrm>
          <a:prstGeom prst="rect">
            <a:avLst/>
          </a:prstGeom>
          <a:noFill/>
          <a:ln>
            <a:noFill/>
          </a:ln>
        </p:spPr>
        <p:txBody>
          <a:bodyPr wrap="square" lIns="91425" tIns="91425" rIns="91425" bIns="91425" anchor="b" anchorCtr="0">
            <a:noAutofit/>
          </a:bodyPr>
          <a:lstStyle/>
          <a:p>
            <a:pPr marL="0" lvl="0" indent="0" rtl="0">
              <a:spcBef>
                <a:spcPts val="0"/>
              </a:spcBef>
              <a:buNone/>
            </a:pPr>
            <a:r>
              <a:rPr lang="en" sz="3000" b="1">
                <a:solidFill>
                  <a:schemeClr val="lt2"/>
                </a:solidFill>
                <a:latin typeface="Raleway"/>
                <a:ea typeface="Raleway"/>
                <a:cs typeface="Raleway"/>
                <a:sym typeface="Raleway"/>
              </a:rPr>
              <a:t>2. Examples</a:t>
            </a:r>
          </a:p>
        </p:txBody>
      </p:sp>
      <p:sp>
        <p:nvSpPr>
          <p:cNvPr id="615" name="Shape 615"/>
          <p:cNvSpPr txBox="1">
            <a:spLocks noGrp="1"/>
          </p:cNvSpPr>
          <p:nvPr>
            <p:ph type="body" idx="4294967295"/>
          </p:nvPr>
        </p:nvSpPr>
        <p:spPr>
          <a:xfrm>
            <a:off x="2855550" y="1377480"/>
            <a:ext cx="3432900" cy="3327900"/>
          </a:xfrm>
          <a:prstGeom prst="rect">
            <a:avLst/>
          </a:prstGeom>
        </p:spPr>
        <p:txBody>
          <a:bodyPr wrap="square" lIns="91425" tIns="91425" rIns="91425" bIns="91425" anchor="t" anchorCtr="0">
            <a:noAutofit/>
          </a:bodyPr>
          <a:lstStyle/>
          <a:p>
            <a:pPr marL="0" lvl="0" indent="-69850" rtl="0">
              <a:spcBef>
                <a:spcPts val="0"/>
              </a:spcBef>
              <a:buClr>
                <a:schemeClr val="dk2"/>
              </a:buClr>
              <a:buSzPts val="1100"/>
              <a:buFont typeface="Arial"/>
              <a:buNone/>
            </a:pPr>
            <a:r>
              <a:rPr lang="en" sz="1200">
                <a:latin typeface="Raleway"/>
                <a:ea typeface="Raleway"/>
                <a:cs typeface="Raleway"/>
                <a:sym typeface="Raleway"/>
              </a:rPr>
              <a:t>By the end of this section, your audience should be able to visualize: </a:t>
            </a:r>
          </a:p>
          <a:p>
            <a:pPr marL="457200" lvl="0" indent="-317500" rtl="0">
              <a:spcBef>
                <a:spcPts val="0"/>
              </a:spcBef>
              <a:spcAft>
                <a:spcPts val="1000"/>
              </a:spcAft>
              <a:buClr>
                <a:schemeClr val="dk1"/>
              </a:buClr>
              <a:buSzPts val="1400"/>
              <a:buFont typeface="Raleway"/>
              <a:buChar char="➔"/>
            </a:pPr>
            <a:r>
              <a:rPr lang="en" sz="1400" b="1">
                <a:solidFill>
                  <a:schemeClr val="dk1"/>
                </a:solidFill>
                <a:latin typeface="Raleway"/>
                <a:ea typeface="Raleway"/>
                <a:cs typeface="Raleway"/>
                <a:sym typeface="Raleway"/>
              </a:rPr>
              <a:t>What</a:t>
            </a:r>
            <a:r>
              <a:rPr lang="en" sz="1200">
                <a:latin typeface="Raleway"/>
                <a:ea typeface="Raleway"/>
                <a:cs typeface="Raleway"/>
                <a:sym typeface="Raleway"/>
              </a:rPr>
              <a:t/>
            </a:r>
            <a:br>
              <a:rPr lang="en" sz="1200">
                <a:latin typeface="Raleway"/>
                <a:ea typeface="Raleway"/>
                <a:cs typeface="Raleway"/>
                <a:sym typeface="Raleway"/>
              </a:rPr>
            </a:br>
            <a:r>
              <a:rPr lang="en" sz="1200">
                <a:latin typeface="Raleway"/>
                <a:ea typeface="Raleway"/>
                <a:cs typeface="Raleway"/>
                <a:sym typeface="Raleway"/>
              </a:rPr>
              <a:t>What is the pain you cure with your solution?</a:t>
            </a:r>
          </a:p>
          <a:p>
            <a:pPr marL="457200" lvl="0" indent="-317500" rtl="0">
              <a:spcBef>
                <a:spcPts val="0"/>
              </a:spcBef>
              <a:spcAft>
                <a:spcPts val="1000"/>
              </a:spcAft>
              <a:buClr>
                <a:schemeClr val="dk1"/>
              </a:buClr>
              <a:buSzPts val="1400"/>
              <a:buFont typeface="Raleway"/>
              <a:buChar char="➔"/>
            </a:pPr>
            <a:r>
              <a:rPr lang="en" sz="1400" b="1">
                <a:solidFill>
                  <a:schemeClr val="dk1"/>
                </a:solidFill>
                <a:latin typeface="Raleway"/>
                <a:ea typeface="Raleway"/>
                <a:cs typeface="Raleway"/>
                <a:sym typeface="Raleway"/>
              </a:rPr>
              <a:t>Who</a:t>
            </a:r>
            <a:r>
              <a:rPr lang="en" sz="1400">
                <a:latin typeface="Raleway"/>
                <a:ea typeface="Raleway"/>
                <a:cs typeface="Raleway"/>
                <a:sym typeface="Raleway"/>
              </a:rPr>
              <a:t/>
            </a:r>
            <a:br>
              <a:rPr lang="en" sz="1400">
                <a:latin typeface="Raleway"/>
                <a:ea typeface="Raleway"/>
                <a:cs typeface="Raleway"/>
                <a:sym typeface="Raleway"/>
              </a:rPr>
            </a:br>
            <a:r>
              <a:rPr lang="en" sz="1200">
                <a:latin typeface="Raleway"/>
                <a:ea typeface="Raleway"/>
                <a:cs typeface="Raleway"/>
                <a:sym typeface="Raleway"/>
              </a:rPr>
              <a:t>Show them a specific person who would benefit from your solution.</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9"/>
        <p:cNvGrpSpPr/>
        <p:nvPr/>
      </p:nvGrpSpPr>
      <p:grpSpPr>
        <a:xfrm>
          <a:off x="0" y="0"/>
          <a:ext cx="0" cy="0"/>
          <a:chOff x="0" y="0"/>
          <a:chExt cx="0" cy="0"/>
        </a:xfrm>
      </p:grpSpPr>
      <p:pic>
        <p:nvPicPr>
          <p:cNvPr id="620" name="Shape 620" descr="Screen Shot 2015-11-19 at 11.46.25 PM.png"/>
          <p:cNvPicPr preferRelativeResize="0"/>
          <p:nvPr/>
        </p:nvPicPr>
        <p:blipFill rotWithShape="1">
          <a:blip r:embed="rId3">
            <a:alphaModFix/>
          </a:blip>
          <a:srcRect l="26143" r="26148"/>
          <a:stretch/>
        </p:blipFill>
        <p:spPr>
          <a:xfrm>
            <a:off x="-1" y="0"/>
            <a:ext cx="4567200" cy="5143499"/>
          </a:xfrm>
          <a:prstGeom prst="rect">
            <a:avLst/>
          </a:prstGeom>
          <a:noFill/>
          <a:ln>
            <a:noFill/>
          </a:ln>
        </p:spPr>
      </p:pic>
      <p:sp>
        <p:nvSpPr>
          <p:cNvPr id="621" name="Shape 621"/>
          <p:cNvSpPr txBox="1">
            <a:spLocks noGrp="1"/>
          </p:cNvSpPr>
          <p:nvPr>
            <p:ph type="body" idx="1"/>
          </p:nvPr>
        </p:nvSpPr>
        <p:spPr>
          <a:xfrm>
            <a:off x="4832750" y="980400"/>
            <a:ext cx="4033800" cy="3182700"/>
          </a:xfrm>
          <a:prstGeom prst="rect">
            <a:avLst/>
          </a:prstGeom>
        </p:spPr>
        <p:txBody>
          <a:bodyPr wrap="square" lIns="91425" tIns="91425" rIns="91425" bIns="91425" anchor="ctr" anchorCtr="0">
            <a:noAutofit/>
          </a:bodyPr>
          <a:lstStyle/>
          <a:p>
            <a:pPr marL="0" lvl="0" indent="0" rtl="0">
              <a:spcBef>
                <a:spcPts val="0"/>
              </a:spcBef>
              <a:spcAft>
                <a:spcPts val="1600"/>
              </a:spcAft>
              <a:buNone/>
            </a:pPr>
            <a:r>
              <a:rPr lang="en" sz="3000" b="1">
                <a:solidFill>
                  <a:schemeClr val="dk1"/>
                </a:solidFill>
              </a:rPr>
              <a:t>Meet Alberto.</a:t>
            </a:r>
            <a:r>
              <a:rPr lang="en" sz="3000">
                <a:solidFill>
                  <a:schemeClr val="dk1"/>
                </a:solidFill>
              </a:rPr>
              <a:t> </a:t>
            </a:r>
          </a:p>
          <a:p>
            <a:pPr marL="0" lvl="0" indent="0" rtl="0">
              <a:spcBef>
                <a:spcPts val="0"/>
              </a:spcBef>
              <a:spcAft>
                <a:spcPts val="1600"/>
              </a:spcAft>
              <a:buNone/>
            </a:pPr>
            <a:r>
              <a:rPr lang="en" sz="1800">
                <a:solidFill>
                  <a:srgbClr val="000000"/>
                </a:solidFill>
              </a:rPr>
              <a:t>He recently moved from Spain to a small town in Northern Ireland.</a:t>
            </a:r>
          </a:p>
          <a:p>
            <a:pPr marL="0" lvl="0" indent="-69850" rtl="0">
              <a:spcBef>
                <a:spcPts val="0"/>
              </a:spcBef>
              <a:buClr>
                <a:schemeClr val="dk2"/>
              </a:buClr>
              <a:buSzPts val="1100"/>
              <a:buFont typeface="Arial"/>
              <a:buNone/>
            </a:pPr>
            <a:r>
              <a:rPr lang="en" sz="1800"/>
              <a:t>He loved soccer, but feared he had no way to talk to a coach or teammates. </a:t>
            </a:r>
          </a:p>
        </p:txBody>
      </p:sp>
      <p:grpSp>
        <p:nvGrpSpPr>
          <p:cNvPr id="622" name="Shape 622"/>
          <p:cNvGrpSpPr/>
          <p:nvPr/>
        </p:nvGrpSpPr>
        <p:grpSpPr>
          <a:xfrm>
            <a:off x="134988" y="2464035"/>
            <a:ext cx="2212050" cy="2537076"/>
            <a:chOff x="6803275" y="395363"/>
            <a:chExt cx="2212050" cy="2537076"/>
          </a:xfrm>
        </p:grpSpPr>
        <p:pic>
          <p:nvPicPr>
            <p:cNvPr id="623" name="Shape 623"/>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624" name="Shape 624"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625" name="Shape 625"/>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69850" rtl="0">
                <a:spcBef>
                  <a:spcPts val="0"/>
                </a:spcBef>
                <a:spcAft>
                  <a:spcPts val="800"/>
                </a:spcAft>
                <a:buClr>
                  <a:schemeClr val="dk2"/>
                </a:buClr>
                <a:buSzPts val="1100"/>
                <a:buFont typeface="Arial"/>
                <a:buNone/>
              </a:pPr>
              <a:r>
                <a:rPr lang="en" b="1">
                  <a:solidFill>
                    <a:schemeClr val="dk1"/>
                  </a:solidFill>
                  <a:latin typeface="Raleway"/>
                  <a:ea typeface="Raleway"/>
                  <a:cs typeface="Raleway"/>
                  <a:sym typeface="Raleway"/>
                </a:rPr>
                <a:t>Tip</a:t>
              </a:r>
            </a:p>
            <a:p>
              <a:pPr marL="0" lvl="0" indent="0" rtl="0">
                <a:spcBef>
                  <a:spcPts val="0"/>
                </a:spcBef>
                <a:spcAft>
                  <a:spcPts val="800"/>
                </a:spcAft>
                <a:buNone/>
              </a:pPr>
              <a:r>
                <a:rPr lang="en" sz="1200">
                  <a:solidFill>
                    <a:schemeClr val="dk2"/>
                  </a:solidFill>
                  <a:latin typeface="Raleway"/>
                  <a:ea typeface="Raleway"/>
                  <a:cs typeface="Raleway"/>
                  <a:sym typeface="Raleway"/>
                </a:rPr>
                <a:t>Tell the audience about the problem through a </a:t>
              </a:r>
              <a:r>
                <a:rPr lang="en" sz="1200" b="1">
                  <a:solidFill>
                    <a:schemeClr val="dk2"/>
                  </a:solidFill>
                  <a:latin typeface="Raleway"/>
                  <a:ea typeface="Raleway"/>
                  <a:cs typeface="Raleway"/>
                  <a:sym typeface="Raleway"/>
                </a:rPr>
                <a:t>story</a:t>
              </a:r>
              <a:r>
                <a:rPr lang="en" sz="1200">
                  <a:solidFill>
                    <a:schemeClr val="dk2"/>
                  </a:solidFill>
                  <a:latin typeface="Raleway"/>
                  <a:ea typeface="Raleway"/>
                  <a:cs typeface="Raleway"/>
                  <a:sym typeface="Raleway"/>
                </a:rPr>
                <a:t>, ideally a person. </a:t>
              </a: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29"/>
        <p:cNvGrpSpPr/>
        <p:nvPr/>
      </p:nvGrpSpPr>
      <p:grpSpPr>
        <a:xfrm>
          <a:off x="0" y="0"/>
          <a:ext cx="0" cy="0"/>
          <a:chOff x="0" y="0"/>
          <a:chExt cx="0" cy="0"/>
        </a:xfrm>
      </p:grpSpPr>
      <p:sp>
        <p:nvSpPr>
          <p:cNvPr id="630" name="Shape 630"/>
          <p:cNvSpPr txBox="1">
            <a:spLocks noGrp="1"/>
          </p:cNvSpPr>
          <p:nvPr>
            <p:ph type="subTitle" idx="1"/>
          </p:nvPr>
        </p:nvSpPr>
        <p:spPr>
          <a:xfrm>
            <a:off x="265500" y="653700"/>
            <a:ext cx="4045200" cy="3836100"/>
          </a:xfrm>
          <a:prstGeom prst="rect">
            <a:avLst/>
          </a:prstGeom>
        </p:spPr>
        <p:txBody>
          <a:bodyPr wrap="square" lIns="91425" tIns="91425" rIns="91425" bIns="91425" anchor="ctr" anchorCtr="0">
            <a:noAutofit/>
          </a:bodyPr>
          <a:lstStyle/>
          <a:p>
            <a:pPr marL="0" lvl="0" indent="0" algn="l" rtl="0">
              <a:lnSpc>
                <a:spcPct val="115000"/>
              </a:lnSpc>
              <a:spcBef>
                <a:spcPts val="0"/>
              </a:spcBef>
              <a:spcAft>
                <a:spcPts val="1600"/>
              </a:spcAft>
              <a:buNone/>
            </a:pPr>
            <a:r>
              <a:rPr lang="en" sz="3000" b="1">
                <a:solidFill>
                  <a:schemeClr val="dk1"/>
                </a:solidFill>
              </a:rPr>
              <a:t>Meet Marcos.</a:t>
            </a:r>
          </a:p>
          <a:p>
            <a:pPr marL="0" lvl="0" indent="0" algn="l" rtl="0">
              <a:lnSpc>
                <a:spcPct val="115000"/>
              </a:lnSpc>
              <a:spcBef>
                <a:spcPts val="0"/>
              </a:spcBef>
              <a:spcAft>
                <a:spcPts val="1600"/>
              </a:spcAft>
              <a:buNone/>
            </a:pPr>
            <a:r>
              <a:rPr lang="en" sz="1800"/>
              <a:t>He recently opened a camera shop near the Louvre in Paris. </a:t>
            </a:r>
          </a:p>
          <a:p>
            <a:pPr marL="0" lvl="0" indent="0" algn="l" rtl="0">
              <a:lnSpc>
                <a:spcPct val="115000"/>
              </a:lnSpc>
              <a:spcBef>
                <a:spcPts val="0"/>
              </a:spcBef>
              <a:spcAft>
                <a:spcPts val="1600"/>
              </a:spcAft>
              <a:buNone/>
            </a:pPr>
            <a:r>
              <a:rPr lang="en" sz="1800"/>
              <a:t>Visitors to his store, mostly tourists, speak many different languages making anything beyond a simple transaction a challenge.</a:t>
            </a:r>
          </a:p>
        </p:txBody>
      </p:sp>
      <p:pic>
        <p:nvPicPr>
          <p:cNvPr id="631" name="Shape 631"/>
          <p:cNvPicPr preferRelativeResize="0"/>
          <p:nvPr/>
        </p:nvPicPr>
        <p:blipFill rotWithShape="1">
          <a:blip r:embed="rId3">
            <a:alphaModFix/>
          </a:blip>
          <a:srcRect l="1729" t="6746" b="20862"/>
          <a:stretch/>
        </p:blipFill>
        <p:spPr>
          <a:xfrm>
            <a:off x="4488725" y="0"/>
            <a:ext cx="4655272" cy="5143505"/>
          </a:xfrm>
          <a:prstGeom prst="rect">
            <a:avLst/>
          </a:prstGeom>
          <a:noFill/>
          <a:ln>
            <a:noFill/>
          </a:ln>
        </p:spPr>
      </p:pic>
      <p:grpSp>
        <p:nvGrpSpPr>
          <p:cNvPr id="632" name="Shape 632"/>
          <p:cNvGrpSpPr/>
          <p:nvPr/>
        </p:nvGrpSpPr>
        <p:grpSpPr>
          <a:xfrm>
            <a:off x="6781388" y="2464035"/>
            <a:ext cx="2212050" cy="2537076"/>
            <a:chOff x="6803275" y="395363"/>
            <a:chExt cx="2212050" cy="2537076"/>
          </a:xfrm>
        </p:grpSpPr>
        <p:pic>
          <p:nvPicPr>
            <p:cNvPr id="633" name="Shape 633"/>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634" name="Shape 634"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635" name="Shape 635"/>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0" rtl="0">
                <a:spcBef>
                  <a:spcPts val="0"/>
                </a:spcBef>
                <a:spcAft>
                  <a:spcPts val="800"/>
                </a:spcAft>
                <a:buNone/>
              </a:pPr>
              <a:r>
                <a:rPr lang="en" b="1">
                  <a:solidFill>
                    <a:schemeClr val="dk1"/>
                  </a:solidFill>
                  <a:latin typeface="Raleway"/>
                  <a:ea typeface="Raleway"/>
                  <a:cs typeface="Raleway"/>
                  <a:sym typeface="Raleway"/>
                </a:rPr>
                <a:t>Tip</a:t>
              </a:r>
            </a:p>
            <a:p>
              <a:pPr marL="0" lvl="0" indent="0" rtl="0">
                <a:spcBef>
                  <a:spcPts val="0"/>
                </a:spcBef>
                <a:spcAft>
                  <a:spcPts val="800"/>
                </a:spcAft>
                <a:buNone/>
              </a:pPr>
              <a:r>
                <a:rPr lang="en" sz="1200">
                  <a:solidFill>
                    <a:schemeClr val="dk2"/>
                  </a:solidFill>
                  <a:latin typeface="Raleway"/>
                  <a:ea typeface="Raleway"/>
                  <a:cs typeface="Raleway"/>
                  <a:sym typeface="Raleway"/>
                </a:rPr>
                <a:t>If one example isn’t sufficient to help people understand the breadth of your idea, pick a couple of examples.</a:t>
              </a:r>
            </a:p>
          </p:txBody>
        </p:sp>
      </p:grpSp>
      <p:sp>
        <p:nvSpPr>
          <p:cNvPr id="636" name="Shape 636"/>
          <p:cNvSpPr txBox="1"/>
          <p:nvPr/>
        </p:nvSpPr>
        <p:spPr>
          <a:xfrm>
            <a:off x="283100" y="4654975"/>
            <a:ext cx="6244200" cy="257700"/>
          </a:xfrm>
          <a:prstGeom prst="rect">
            <a:avLst/>
          </a:prstGeom>
          <a:noFill/>
          <a:ln>
            <a:noFill/>
          </a:ln>
        </p:spPr>
        <p:txBody>
          <a:bodyPr wrap="square" lIns="91425" tIns="91425" rIns="91425" bIns="91425" anchor="ctr" anchorCtr="0">
            <a:noAutofit/>
          </a:bodyPr>
          <a:lstStyle/>
          <a:p>
            <a:pPr marL="0" lvl="0" indent="0" rtl="0">
              <a:spcBef>
                <a:spcPts val="0"/>
              </a:spcBef>
              <a:buNone/>
            </a:pPr>
            <a:r>
              <a:rPr lang="en" sz="1200" i="1">
                <a:solidFill>
                  <a:schemeClr val="lt2"/>
                </a:solidFill>
                <a:latin typeface="Lato"/>
                <a:ea typeface="Lato"/>
                <a:cs typeface="Lato"/>
                <a:sym typeface="Lato"/>
              </a:rPr>
              <a:t>Story for illustration purposes only</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pic>
        <p:nvPicPr>
          <p:cNvPr id="641" name="Shape 641" descr="Screen Shot 2015-11-20 at 9.47.21 AM.png"/>
          <p:cNvPicPr preferRelativeResize="0"/>
          <p:nvPr/>
        </p:nvPicPr>
        <p:blipFill rotWithShape="1">
          <a:blip r:embed="rId3">
            <a:alphaModFix/>
          </a:blip>
          <a:srcRect l="4413" r="4404"/>
          <a:stretch/>
        </p:blipFill>
        <p:spPr>
          <a:xfrm>
            <a:off x="0" y="0"/>
            <a:ext cx="9144000" cy="5143504"/>
          </a:xfrm>
          <a:prstGeom prst="rect">
            <a:avLst/>
          </a:prstGeom>
          <a:noFill/>
          <a:ln>
            <a:noFill/>
          </a:ln>
        </p:spPr>
      </p:pic>
      <p:sp>
        <p:nvSpPr>
          <p:cNvPr id="642" name="Shape 642"/>
          <p:cNvSpPr txBox="1">
            <a:spLocks noGrp="1"/>
          </p:cNvSpPr>
          <p:nvPr>
            <p:ph type="title"/>
          </p:nvPr>
        </p:nvSpPr>
        <p:spPr>
          <a:xfrm>
            <a:off x="823850" y="866775"/>
            <a:ext cx="4587000" cy="3521100"/>
          </a:xfrm>
          <a:prstGeom prst="rect">
            <a:avLst/>
          </a:prstGeom>
        </p:spPr>
        <p:txBody>
          <a:bodyPr wrap="square" lIns="91425" tIns="91425" rIns="91425" bIns="91425" anchor="t" anchorCtr="0">
            <a:noAutofit/>
          </a:bodyPr>
          <a:lstStyle/>
          <a:p>
            <a:pPr marL="0" lvl="0" indent="0" rtl="0">
              <a:spcBef>
                <a:spcPts val="0"/>
              </a:spcBef>
              <a:buNone/>
            </a:pPr>
            <a:r>
              <a:rPr lang="en"/>
              <a:t>A translation barrier left Alberto feeling lonely and hurt Marco’s business.</a:t>
            </a:r>
          </a:p>
        </p:txBody>
      </p:sp>
      <p:grpSp>
        <p:nvGrpSpPr>
          <p:cNvPr id="643" name="Shape 643"/>
          <p:cNvGrpSpPr/>
          <p:nvPr/>
        </p:nvGrpSpPr>
        <p:grpSpPr>
          <a:xfrm>
            <a:off x="6781388" y="2464035"/>
            <a:ext cx="2212050" cy="2537076"/>
            <a:chOff x="6803275" y="395363"/>
            <a:chExt cx="2212050" cy="2537076"/>
          </a:xfrm>
        </p:grpSpPr>
        <p:pic>
          <p:nvPicPr>
            <p:cNvPr id="644" name="Shape 644"/>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645" name="Shape 645"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646" name="Shape 646"/>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0" rtl="0">
                <a:spcBef>
                  <a:spcPts val="0"/>
                </a:spcBef>
                <a:spcAft>
                  <a:spcPts val="800"/>
                </a:spcAft>
                <a:buNone/>
              </a:pPr>
              <a:r>
                <a:rPr lang="en" b="1">
                  <a:solidFill>
                    <a:schemeClr val="dk1"/>
                  </a:solidFill>
                  <a:latin typeface="Raleway"/>
                  <a:ea typeface="Raleway"/>
                  <a:cs typeface="Raleway"/>
                  <a:sym typeface="Raleway"/>
                </a:rPr>
                <a:t>Tip</a:t>
              </a:r>
            </a:p>
            <a:p>
              <a:pPr marL="0" lvl="0" indent="0" rtl="0">
                <a:spcBef>
                  <a:spcPts val="0"/>
                </a:spcBef>
                <a:spcAft>
                  <a:spcPts val="800"/>
                </a:spcAft>
                <a:buNone/>
              </a:pPr>
              <a:r>
                <a:rPr lang="en" sz="1200">
                  <a:solidFill>
                    <a:schemeClr val="dk2"/>
                  </a:solidFill>
                  <a:latin typeface="Raleway"/>
                  <a:ea typeface="Raleway"/>
                  <a:cs typeface="Raleway"/>
                  <a:sym typeface="Raleway"/>
                </a:rPr>
                <a:t>Ideally, speak of people in very different situations, but where each could benefit from your solution.</a:t>
              </a: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0"/>
        <p:cNvGrpSpPr/>
        <p:nvPr/>
      </p:nvGrpSpPr>
      <p:grpSpPr>
        <a:xfrm>
          <a:off x="0" y="0"/>
          <a:ext cx="0" cy="0"/>
          <a:chOff x="0" y="0"/>
          <a:chExt cx="0" cy="0"/>
        </a:xfrm>
      </p:grpSpPr>
      <p:pic>
        <p:nvPicPr>
          <p:cNvPr id="651" name="Shape 651"/>
          <p:cNvPicPr preferRelativeResize="0"/>
          <p:nvPr/>
        </p:nvPicPr>
        <p:blipFill rotWithShape="1">
          <a:blip r:embed="rId3">
            <a:alphaModFix/>
          </a:blip>
          <a:srcRect b="15074"/>
          <a:stretch/>
        </p:blipFill>
        <p:spPr>
          <a:xfrm>
            <a:off x="0" y="0"/>
            <a:ext cx="9143997" cy="5143498"/>
          </a:xfrm>
          <a:prstGeom prst="rect">
            <a:avLst/>
          </a:prstGeom>
          <a:noFill/>
          <a:ln>
            <a:noFill/>
          </a:ln>
        </p:spPr>
      </p:pic>
      <p:sp>
        <p:nvSpPr>
          <p:cNvPr id="652" name="Shape 652"/>
          <p:cNvSpPr/>
          <p:nvPr/>
        </p:nvSpPr>
        <p:spPr>
          <a:xfrm>
            <a:off x="283000" y="297900"/>
            <a:ext cx="4547700" cy="4547700"/>
          </a:xfrm>
          <a:prstGeom prst="rect">
            <a:avLst/>
          </a:prstGeom>
          <a:solidFill>
            <a:srgbClr val="000000">
              <a:alpha val="76920"/>
            </a:srgbClr>
          </a:solidFill>
          <a:ln>
            <a:noFill/>
          </a:ln>
        </p:spPr>
        <p:txBody>
          <a:bodyPr wrap="square" lIns="91425" tIns="91425" rIns="91425" bIns="91425" anchor="ctr" anchorCtr="0">
            <a:noAutofit/>
          </a:bodyPr>
          <a:lstStyle/>
          <a:p>
            <a:pPr marL="0" lvl="0" indent="0">
              <a:spcBef>
                <a:spcPts val="0"/>
              </a:spcBef>
              <a:buNone/>
            </a:pPr>
            <a:endParaRPr/>
          </a:p>
        </p:txBody>
      </p:sp>
      <p:sp>
        <p:nvSpPr>
          <p:cNvPr id="653" name="Shape 653"/>
          <p:cNvSpPr txBox="1">
            <a:spLocks noGrp="1"/>
          </p:cNvSpPr>
          <p:nvPr>
            <p:ph type="body" idx="4294967295"/>
          </p:nvPr>
        </p:nvSpPr>
        <p:spPr>
          <a:xfrm>
            <a:off x="481300" y="529650"/>
            <a:ext cx="4151100" cy="4084200"/>
          </a:xfrm>
          <a:prstGeom prst="rect">
            <a:avLst/>
          </a:prstGeom>
        </p:spPr>
        <p:txBody>
          <a:bodyPr wrap="square" lIns="91425" tIns="91425" rIns="91425" bIns="91425" anchor="ctr" anchorCtr="0">
            <a:noAutofit/>
          </a:bodyPr>
          <a:lstStyle/>
          <a:p>
            <a:pPr marL="0" lvl="0" indent="0" rtl="0">
              <a:lnSpc>
                <a:spcPct val="100000"/>
              </a:lnSpc>
              <a:spcBef>
                <a:spcPts val="0"/>
              </a:spcBef>
              <a:spcAft>
                <a:spcPts val="1600"/>
              </a:spcAft>
              <a:buNone/>
            </a:pPr>
            <a:r>
              <a:rPr lang="en" sz="2800" b="1">
                <a:solidFill>
                  <a:schemeClr val="accent5"/>
                </a:solidFill>
              </a:rPr>
              <a:t>Then, Marcos discovered Google Translate</a:t>
            </a:r>
          </a:p>
          <a:p>
            <a:pPr marL="0" lvl="0" indent="0" rtl="0">
              <a:lnSpc>
                <a:spcPct val="100000"/>
              </a:lnSpc>
              <a:spcBef>
                <a:spcPts val="0"/>
              </a:spcBef>
              <a:spcAft>
                <a:spcPts val="1600"/>
              </a:spcAft>
              <a:buNone/>
            </a:pPr>
            <a:r>
              <a:rPr lang="en">
                <a:solidFill>
                  <a:schemeClr val="lt1"/>
                </a:solidFill>
              </a:rPr>
              <a:t>He has his visiting customers speak their camera issues into the app. </a:t>
            </a:r>
          </a:p>
          <a:p>
            <a:pPr marL="0" lvl="0" indent="0" rtl="0">
              <a:lnSpc>
                <a:spcPct val="100000"/>
              </a:lnSpc>
              <a:spcBef>
                <a:spcPts val="0"/>
              </a:spcBef>
              <a:spcAft>
                <a:spcPts val="1600"/>
              </a:spcAft>
              <a:buNone/>
            </a:pPr>
            <a:r>
              <a:rPr lang="en">
                <a:solidFill>
                  <a:schemeClr val="lt1"/>
                </a:solidFill>
              </a:rPr>
              <a:t>He’s able to give them a friendly,  personalized experience by understanding exactly what they need.</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7"/>
        <p:cNvGrpSpPr/>
        <p:nvPr/>
      </p:nvGrpSpPr>
      <p:grpSpPr>
        <a:xfrm>
          <a:off x="0" y="0"/>
          <a:ext cx="0" cy="0"/>
          <a:chOff x="0" y="0"/>
          <a:chExt cx="0" cy="0"/>
        </a:xfrm>
      </p:grpSpPr>
      <p:pic>
        <p:nvPicPr>
          <p:cNvPr id="658" name="Shape 658" descr="Screen Shot 2015-11-19 at 11.48.18 PM.png"/>
          <p:cNvPicPr preferRelativeResize="0"/>
          <p:nvPr/>
        </p:nvPicPr>
        <p:blipFill rotWithShape="1">
          <a:blip r:embed="rId3">
            <a:alphaModFix/>
          </a:blip>
          <a:srcRect l="26321" r="26321"/>
          <a:stretch/>
        </p:blipFill>
        <p:spPr>
          <a:xfrm>
            <a:off x="0" y="0"/>
            <a:ext cx="4567201" cy="5143499"/>
          </a:xfrm>
          <a:prstGeom prst="rect">
            <a:avLst/>
          </a:prstGeom>
          <a:noFill/>
          <a:ln>
            <a:noFill/>
          </a:ln>
        </p:spPr>
      </p:pic>
      <p:sp>
        <p:nvSpPr>
          <p:cNvPr id="659" name="Shape 659"/>
          <p:cNvSpPr txBox="1">
            <a:spLocks noGrp="1"/>
          </p:cNvSpPr>
          <p:nvPr>
            <p:ph type="body" idx="1"/>
          </p:nvPr>
        </p:nvSpPr>
        <p:spPr>
          <a:xfrm>
            <a:off x="4832750" y="980400"/>
            <a:ext cx="4033800" cy="3182700"/>
          </a:xfrm>
          <a:prstGeom prst="rect">
            <a:avLst/>
          </a:prstGeom>
        </p:spPr>
        <p:txBody>
          <a:bodyPr wrap="square" lIns="91425" tIns="91425" rIns="91425" bIns="91425" anchor="ctr" anchorCtr="0">
            <a:noAutofit/>
          </a:bodyPr>
          <a:lstStyle/>
          <a:p>
            <a:pPr marL="0" lvl="0" indent="0" rtl="0">
              <a:spcBef>
                <a:spcPts val="0"/>
              </a:spcBef>
              <a:spcAft>
                <a:spcPts val="1600"/>
              </a:spcAft>
              <a:buNone/>
            </a:pPr>
            <a:r>
              <a:rPr lang="en" sz="3000" b="1">
                <a:solidFill>
                  <a:schemeClr val="dk1"/>
                </a:solidFill>
              </a:rPr>
              <a:t>A simple gesture</a:t>
            </a:r>
          </a:p>
          <a:p>
            <a:pPr marL="0" lvl="0" indent="-69850" rtl="0">
              <a:spcBef>
                <a:spcPts val="0"/>
              </a:spcBef>
              <a:buClr>
                <a:schemeClr val="dk2"/>
              </a:buClr>
              <a:buSzPts val="1100"/>
              <a:buFont typeface="Arial"/>
              <a:buNone/>
            </a:pPr>
            <a:r>
              <a:rPr lang="en" sz="1800">
                <a:solidFill>
                  <a:srgbClr val="000000"/>
                </a:solidFill>
              </a:rPr>
              <a:t>Coaches Gary and Glen knew no Spanish.  </a:t>
            </a:r>
          </a:p>
          <a:p>
            <a:pPr marL="0" lvl="0" indent="-69850" rtl="0">
              <a:spcBef>
                <a:spcPts val="0"/>
              </a:spcBef>
              <a:buClr>
                <a:schemeClr val="dk2"/>
              </a:buClr>
              <a:buSzPts val="1100"/>
              <a:buFont typeface="Arial"/>
              <a:buNone/>
            </a:pPr>
            <a:r>
              <a:rPr lang="en" sz="1800">
                <a:solidFill>
                  <a:srgbClr val="000000"/>
                </a:solidFill>
              </a:rPr>
              <a:t>They used Google Translate to invite Alberto to join in</a:t>
            </a:r>
            <a:r>
              <a:rPr lang="en" sz="1800"/>
              <a:t>...</a:t>
            </a:r>
            <a:r>
              <a:rPr lang="en" sz="1800">
                <a:solidFill>
                  <a:srgbClr val="000000"/>
                </a:solidFill>
              </a:rPr>
              <a:t> “Do you want to play?”... “Can you defend the left side?”</a:t>
            </a:r>
          </a:p>
        </p:txBody>
      </p:sp>
      <p:grpSp>
        <p:nvGrpSpPr>
          <p:cNvPr id="660" name="Shape 660"/>
          <p:cNvGrpSpPr/>
          <p:nvPr/>
        </p:nvGrpSpPr>
        <p:grpSpPr>
          <a:xfrm>
            <a:off x="134988" y="2464035"/>
            <a:ext cx="2212050" cy="2537076"/>
            <a:chOff x="6803275" y="395363"/>
            <a:chExt cx="2212050" cy="2537076"/>
          </a:xfrm>
        </p:grpSpPr>
        <p:pic>
          <p:nvPicPr>
            <p:cNvPr id="661" name="Shape 661"/>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662" name="Shape 662"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663" name="Shape 663"/>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0" rtl="0">
                <a:spcBef>
                  <a:spcPts val="0"/>
                </a:spcBef>
                <a:spcAft>
                  <a:spcPts val="800"/>
                </a:spcAft>
                <a:buNone/>
              </a:pPr>
              <a:r>
                <a:rPr lang="en" b="1">
                  <a:solidFill>
                    <a:schemeClr val="dk1"/>
                  </a:solidFill>
                  <a:latin typeface="Raleway"/>
                  <a:ea typeface="Raleway"/>
                  <a:cs typeface="Raleway"/>
                  <a:sym typeface="Raleway"/>
                </a:rPr>
                <a:t>Tip</a:t>
              </a:r>
            </a:p>
            <a:p>
              <a:pPr marL="0" lvl="0" indent="0" rtl="0">
                <a:spcBef>
                  <a:spcPts val="0"/>
                </a:spcBef>
                <a:spcAft>
                  <a:spcPts val="800"/>
                </a:spcAft>
                <a:buNone/>
              </a:pPr>
              <a:r>
                <a:rPr lang="en" sz="1200">
                  <a:solidFill>
                    <a:schemeClr val="dk2"/>
                  </a:solidFill>
                  <a:latin typeface="Raleway"/>
                  <a:ea typeface="Raleway"/>
                  <a:cs typeface="Raleway"/>
                  <a:sym typeface="Raleway"/>
                </a:rPr>
                <a:t>Show how your solution helps the person in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the story reach his or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her goals.</a:t>
              </a: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pic>
        <p:nvPicPr>
          <p:cNvPr id="668" name="Shape 668"/>
          <p:cNvPicPr preferRelativeResize="0"/>
          <p:nvPr/>
        </p:nvPicPr>
        <p:blipFill rotWithShape="1">
          <a:blip r:embed="rId3">
            <a:alphaModFix/>
          </a:blip>
          <a:srcRect r="11111" b="5329"/>
          <a:stretch/>
        </p:blipFill>
        <p:spPr>
          <a:xfrm>
            <a:off x="0" y="0"/>
            <a:ext cx="9144000" cy="5143500"/>
          </a:xfrm>
          <a:prstGeom prst="rect">
            <a:avLst/>
          </a:prstGeom>
          <a:noFill/>
          <a:ln>
            <a:noFill/>
          </a:ln>
        </p:spPr>
      </p:pic>
      <p:sp>
        <p:nvSpPr>
          <p:cNvPr id="669" name="Shape 669"/>
          <p:cNvSpPr txBox="1">
            <a:spLocks noGrp="1"/>
          </p:cNvSpPr>
          <p:nvPr>
            <p:ph type="title"/>
          </p:nvPr>
        </p:nvSpPr>
        <p:spPr>
          <a:xfrm>
            <a:off x="823850" y="866775"/>
            <a:ext cx="4587000" cy="3521100"/>
          </a:xfrm>
          <a:prstGeom prst="rect">
            <a:avLst/>
          </a:prstGeom>
        </p:spPr>
        <p:txBody>
          <a:bodyPr wrap="square" lIns="91425" tIns="91425" rIns="91425" bIns="91425" anchor="t" anchorCtr="0">
            <a:noAutofit/>
          </a:bodyPr>
          <a:lstStyle/>
          <a:p>
            <a:pPr marL="0" lvl="0" indent="0" rtl="0">
              <a:spcBef>
                <a:spcPts val="0"/>
              </a:spcBef>
              <a:spcAft>
                <a:spcPts val="1000"/>
              </a:spcAft>
              <a:buNone/>
            </a:pPr>
            <a:r>
              <a:rPr lang="en" sz="4200">
                <a:solidFill>
                  <a:schemeClr val="accent5"/>
                </a:solidFill>
              </a:rPr>
              <a:t>From outsider to star</a:t>
            </a:r>
          </a:p>
          <a:p>
            <a:pPr marL="0" lvl="0" indent="0" rtl="0">
              <a:spcBef>
                <a:spcPts val="0"/>
              </a:spcBef>
              <a:spcAft>
                <a:spcPts val="1000"/>
              </a:spcAft>
              <a:buNone/>
            </a:pPr>
            <a:r>
              <a:rPr lang="en" sz="2100" b="0"/>
              <a:t>Alberto scored 30 goals in 21 games.  He is now being scouted by several professional clubs in the Premier League.  And he’s a favorite of the other boys on the team.</a:t>
            </a:r>
          </a:p>
          <a:p>
            <a:pPr marL="0" lvl="0" indent="0" rtl="0">
              <a:spcBef>
                <a:spcPts val="0"/>
              </a:spcBef>
              <a:spcAft>
                <a:spcPts val="1000"/>
              </a:spcAft>
              <a:buNone/>
            </a:pPr>
            <a:endParaRPr sz="2100"/>
          </a:p>
          <a:p>
            <a:pPr marL="0" lvl="0" indent="0" rtl="0">
              <a:lnSpc>
                <a:spcPct val="115000"/>
              </a:lnSpc>
              <a:spcBef>
                <a:spcPts val="0"/>
              </a:spcBef>
              <a:spcAft>
                <a:spcPts val="1000"/>
              </a:spcAft>
              <a:buNone/>
            </a:pPr>
            <a:r>
              <a:rPr lang="en" sz="1600" b="0" u="sng">
                <a:solidFill>
                  <a:schemeClr val="accent5"/>
                </a:solidFill>
                <a:latin typeface="Lato"/>
                <a:ea typeface="Lato"/>
                <a:cs typeface="Lato"/>
                <a:sym typeface="Lato"/>
                <a:hlinkClick r:id="rId4"/>
              </a:rPr>
              <a:t>See a short video on Alberto’s story</a:t>
            </a:r>
          </a:p>
        </p:txBody>
      </p:sp>
      <p:grpSp>
        <p:nvGrpSpPr>
          <p:cNvPr id="670" name="Shape 670"/>
          <p:cNvGrpSpPr/>
          <p:nvPr/>
        </p:nvGrpSpPr>
        <p:grpSpPr>
          <a:xfrm>
            <a:off x="6781388" y="2464035"/>
            <a:ext cx="2212050" cy="2537076"/>
            <a:chOff x="6803275" y="395363"/>
            <a:chExt cx="2212050" cy="2537076"/>
          </a:xfrm>
        </p:grpSpPr>
        <p:pic>
          <p:nvPicPr>
            <p:cNvPr id="671" name="Shape 671"/>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id="672" name="Shape 672" descr="Piece of duct tape sticking a note to the slide"/>
            <p:cNvPicPr preferRelativeResize="0"/>
            <p:nvPr/>
          </p:nvPicPr>
          <p:blipFill rotWithShape="1">
            <a:blip r:embed="rId6">
              <a:alphaModFix/>
            </a:blip>
            <a:srcRect l="9244" t="5926" r="2118" b="10011"/>
            <a:stretch/>
          </p:blipFill>
          <p:spPr>
            <a:xfrm rot="154826">
              <a:off x="7370663" y="419419"/>
              <a:ext cx="1077273" cy="382687"/>
            </a:xfrm>
            <a:prstGeom prst="rect">
              <a:avLst/>
            </a:prstGeom>
            <a:noFill/>
            <a:ln>
              <a:noFill/>
            </a:ln>
          </p:spPr>
        </p:pic>
        <p:sp>
          <p:nvSpPr>
            <p:cNvPr id="673" name="Shape 673"/>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0" rtl="0">
                <a:spcBef>
                  <a:spcPts val="0"/>
                </a:spcBef>
                <a:spcAft>
                  <a:spcPts val="800"/>
                </a:spcAft>
                <a:buNone/>
              </a:pPr>
              <a:r>
                <a:rPr lang="en" b="1">
                  <a:solidFill>
                    <a:schemeClr val="dk1"/>
                  </a:solidFill>
                  <a:latin typeface="Raleway"/>
                  <a:ea typeface="Raleway"/>
                  <a:cs typeface="Raleway"/>
                  <a:sym typeface="Raleway"/>
                </a:rPr>
                <a:t>Tip</a:t>
              </a:r>
            </a:p>
            <a:p>
              <a:pPr marL="0" lvl="0" indent="0" rtl="0">
                <a:spcBef>
                  <a:spcPts val="0"/>
                </a:spcBef>
                <a:spcAft>
                  <a:spcPts val="800"/>
                </a:spcAft>
                <a:buNone/>
              </a:pPr>
              <a:r>
                <a:rPr lang="en" sz="1200">
                  <a:solidFill>
                    <a:schemeClr val="dk2"/>
                  </a:solidFill>
                  <a:latin typeface="Raleway"/>
                  <a:ea typeface="Raleway"/>
                  <a:cs typeface="Raleway"/>
                  <a:sym typeface="Raleway"/>
                </a:rPr>
                <a:t>Stories become more credible when they use concrete details such as the specific complex moves Alberto learned through Translate and his 30 goals in 21 games performance stats.</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a:solidFill>
                  <a:schemeClr val="dk1"/>
                </a:solidFill>
              </a:rPr>
              <a:t>Selling your idea</a:t>
            </a:r>
          </a:p>
        </p:txBody>
      </p:sp>
      <p:sp>
        <p:nvSpPr>
          <p:cNvPr id="147" name="Shape 147"/>
          <p:cNvSpPr txBox="1">
            <a:spLocks noGrp="1"/>
          </p:cNvSpPr>
          <p:nvPr>
            <p:ph type="title" idx="4294967295"/>
          </p:nvPr>
        </p:nvSpPr>
        <p:spPr>
          <a:xfrm>
            <a:off x="499950" y="582800"/>
            <a:ext cx="8144100" cy="3067500"/>
          </a:xfrm>
          <a:prstGeom prst="rect">
            <a:avLst/>
          </a:prstGeom>
        </p:spPr>
        <p:txBody>
          <a:bodyPr wrap="square" lIns="91425" tIns="91425" rIns="91425" bIns="91425" anchor="t" anchorCtr="0">
            <a:noAutofit/>
          </a:bodyPr>
          <a:lstStyle/>
          <a:p>
            <a:pPr marL="0" lvl="0" indent="0" rtl="0">
              <a:lnSpc>
                <a:spcPct val="115000"/>
              </a:lnSpc>
              <a:spcBef>
                <a:spcPts val="0"/>
              </a:spcBef>
              <a:spcAft>
                <a:spcPts val="1600"/>
              </a:spcAft>
              <a:buNone/>
            </a:pPr>
            <a:r>
              <a:rPr lang="en" sz="2500" b="1" u="sng" dirty="0">
                <a:latin typeface="Lato"/>
                <a:ea typeface="Lato"/>
                <a:cs typeface="Lato"/>
                <a:sym typeface="Lato"/>
              </a:rPr>
              <a:t>Some Biology Background:</a:t>
            </a:r>
          </a:p>
          <a:p>
            <a:pPr marL="0" lvl="0" indent="0" rtl="0">
              <a:lnSpc>
                <a:spcPct val="115000"/>
              </a:lnSpc>
              <a:spcBef>
                <a:spcPts val="0"/>
              </a:spcBef>
              <a:spcAft>
                <a:spcPts val="1600"/>
              </a:spcAft>
              <a:buNone/>
            </a:pPr>
            <a:r>
              <a:rPr lang="en" sz="2500" dirty="0">
                <a:solidFill>
                  <a:srgbClr val="FF0000"/>
                </a:solidFill>
                <a:latin typeface="Lato"/>
                <a:ea typeface="Lato"/>
                <a:cs typeface="Lato"/>
                <a:sym typeface="Lato"/>
              </a:rPr>
              <a:t>Genes</a:t>
            </a:r>
            <a:r>
              <a:rPr lang="en" sz="2500" dirty="0">
                <a:latin typeface="Lato"/>
                <a:ea typeface="Lato"/>
                <a:cs typeface="Lato"/>
                <a:sym typeface="Lato"/>
              </a:rPr>
              <a:t> are a basic physical unit of heredity consisting of a linear sequence of nucleotides along a DNA segment.</a:t>
            </a:r>
          </a:p>
          <a:p>
            <a:pPr marL="0" lvl="0" indent="0" rtl="0">
              <a:lnSpc>
                <a:spcPct val="115000"/>
              </a:lnSpc>
              <a:spcBef>
                <a:spcPts val="0"/>
              </a:spcBef>
              <a:spcAft>
                <a:spcPts val="1600"/>
              </a:spcAft>
              <a:buNone/>
            </a:pPr>
            <a:r>
              <a:rPr lang="en" sz="2500" dirty="0">
                <a:solidFill>
                  <a:srgbClr val="FF0000"/>
                </a:solidFill>
                <a:latin typeface="Lato"/>
                <a:ea typeface="Lato"/>
                <a:cs typeface="Lato"/>
                <a:sym typeface="Lato"/>
              </a:rPr>
              <a:t>Genotype</a:t>
            </a:r>
            <a:r>
              <a:rPr lang="en" sz="2500" dirty="0">
                <a:latin typeface="Lato"/>
                <a:ea typeface="Lato"/>
                <a:cs typeface="Lato"/>
                <a:sym typeface="Lato"/>
              </a:rPr>
              <a:t> is the genetic makeup of an organism or human being.  </a:t>
            </a:r>
          </a:p>
          <a:p>
            <a:pPr marL="0" lvl="0" indent="0" rtl="0">
              <a:lnSpc>
                <a:spcPct val="115000"/>
              </a:lnSpc>
              <a:spcBef>
                <a:spcPts val="0"/>
              </a:spcBef>
              <a:spcAft>
                <a:spcPts val="1600"/>
              </a:spcAft>
              <a:buNone/>
            </a:pPr>
            <a:r>
              <a:rPr lang="en" sz="2500" dirty="0">
                <a:solidFill>
                  <a:srgbClr val="FF0000"/>
                </a:solidFill>
                <a:latin typeface="Lato"/>
                <a:ea typeface="Lato"/>
                <a:cs typeface="Lato"/>
                <a:sym typeface="Lato"/>
              </a:rPr>
              <a:t>Phenotype</a:t>
            </a:r>
            <a:r>
              <a:rPr lang="en" sz="2500" dirty="0">
                <a:latin typeface="Lato"/>
                <a:ea typeface="Lato"/>
                <a:cs typeface="Lato"/>
                <a:sym typeface="Lato"/>
              </a:rPr>
              <a:t> </a:t>
            </a:r>
            <a:r>
              <a:rPr lang="en-US" sz="2500" dirty="0" smtClean="0">
                <a:latin typeface="Lato"/>
                <a:ea typeface="Lato"/>
                <a:cs typeface="Lato"/>
                <a:sym typeface="Lato"/>
              </a:rPr>
              <a:t>is an</a:t>
            </a:r>
            <a:r>
              <a:rPr lang="en" sz="2500" dirty="0" smtClean="0">
                <a:latin typeface="Lato"/>
                <a:ea typeface="Lato"/>
                <a:cs typeface="Lato"/>
                <a:sym typeface="Lato"/>
              </a:rPr>
              <a:t> </a:t>
            </a:r>
            <a:r>
              <a:rPr lang="en" sz="2500" dirty="0">
                <a:latin typeface="Lato"/>
                <a:ea typeface="Lato"/>
                <a:cs typeface="Lato"/>
                <a:sym typeface="Lato"/>
              </a:rPr>
              <a:t>identifiable </a:t>
            </a:r>
            <a:r>
              <a:rPr lang="en" sz="2500" dirty="0" err="1" smtClean="0">
                <a:latin typeface="Lato"/>
                <a:ea typeface="Lato"/>
                <a:cs typeface="Lato"/>
                <a:sym typeface="Lato"/>
              </a:rPr>
              <a:t>propert</a:t>
            </a:r>
            <a:r>
              <a:rPr lang="en-US" sz="2500" dirty="0" smtClean="0">
                <a:latin typeface="Lato"/>
                <a:ea typeface="Lato"/>
                <a:cs typeface="Lato"/>
                <a:sym typeface="Lato"/>
              </a:rPr>
              <a:t>y</a:t>
            </a:r>
            <a:r>
              <a:rPr lang="en" sz="2500" dirty="0" smtClean="0">
                <a:latin typeface="Lato"/>
                <a:ea typeface="Lato"/>
                <a:cs typeface="Lato"/>
                <a:sym typeface="Lato"/>
              </a:rPr>
              <a:t> </a:t>
            </a:r>
            <a:r>
              <a:rPr lang="en" sz="2500" dirty="0">
                <a:latin typeface="Lato"/>
                <a:ea typeface="Lato"/>
                <a:cs typeface="Lato"/>
                <a:sym typeface="Lato"/>
              </a:rPr>
              <a:t>of an organism based on the interaction of genotype and environment.  </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677"/>
        <p:cNvGrpSpPr/>
        <p:nvPr/>
      </p:nvGrpSpPr>
      <p:grpSpPr>
        <a:xfrm>
          <a:off x="0" y="0"/>
          <a:ext cx="0" cy="0"/>
          <a:chOff x="0" y="0"/>
          <a:chExt cx="0" cy="0"/>
        </a:xfrm>
      </p:grpSpPr>
      <p:pic>
        <p:nvPicPr>
          <p:cNvPr id="678" name="Shape 678"/>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679" name="Shape 679"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680" name="Shape 680"/>
          <p:cNvSpPr txBox="1"/>
          <p:nvPr/>
        </p:nvSpPr>
        <p:spPr>
          <a:xfrm>
            <a:off x="2855550" y="687397"/>
            <a:ext cx="3432900" cy="762600"/>
          </a:xfrm>
          <a:prstGeom prst="rect">
            <a:avLst/>
          </a:prstGeom>
          <a:noFill/>
          <a:ln>
            <a:noFill/>
          </a:ln>
        </p:spPr>
        <p:txBody>
          <a:bodyPr wrap="square" lIns="91425" tIns="91425" rIns="91425" bIns="91425" anchor="b" anchorCtr="0">
            <a:noAutofit/>
          </a:bodyPr>
          <a:lstStyle/>
          <a:p>
            <a:pPr marL="0" lvl="0" indent="0" rtl="0">
              <a:spcBef>
                <a:spcPts val="0"/>
              </a:spcBef>
              <a:buNone/>
            </a:pPr>
            <a:r>
              <a:rPr lang="en" sz="3000" b="1">
                <a:solidFill>
                  <a:schemeClr val="lt2"/>
                </a:solidFill>
                <a:latin typeface="Raleway"/>
                <a:ea typeface="Raleway"/>
                <a:cs typeface="Raleway"/>
                <a:sym typeface="Raleway"/>
              </a:rPr>
              <a:t>3. Examples</a:t>
            </a:r>
          </a:p>
        </p:txBody>
      </p:sp>
      <p:sp>
        <p:nvSpPr>
          <p:cNvPr id="681" name="Shape 681"/>
          <p:cNvSpPr txBox="1">
            <a:spLocks noGrp="1"/>
          </p:cNvSpPr>
          <p:nvPr>
            <p:ph type="body" idx="4294967295"/>
          </p:nvPr>
        </p:nvSpPr>
        <p:spPr>
          <a:xfrm>
            <a:off x="2855550" y="1377475"/>
            <a:ext cx="3432900" cy="3327900"/>
          </a:xfrm>
          <a:prstGeom prst="rect">
            <a:avLst/>
          </a:prstGeom>
        </p:spPr>
        <p:txBody>
          <a:bodyPr wrap="square" lIns="91425" tIns="91425" rIns="91425" bIns="91425" anchor="t" anchorCtr="0">
            <a:noAutofit/>
          </a:bodyPr>
          <a:lstStyle/>
          <a:p>
            <a:pPr marL="0" lvl="0" indent="0" rtl="0">
              <a:spcBef>
                <a:spcPts val="0"/>
              </a:spcBef>
              <a:buNone/>
            </a:pPr>
            <a:r>
              <a:rPr lang="en" sz="1200">
                <a:latin typeface="Raleway"/>
                <a:ea typeface="Raleway"/>
                <a:cs typeface="Raleway"/>
                <a:sym typeface="Raleway"/>
              </a:rPr>
              <a:t>People need to understand how rare or frequent your examples are. </a:t>
            </a:r>
          </a:p>
          <a:p>
            <a:pPr marL="0" lvl="0" indent="0" rtl="0">
              <a:spcBef>
                <a:spcPts val="0"/>
              </a:spcBef>
              <a:buNone/>
            </a:pPr>
            <a:r>
              <a:rPr lang="en" sz="1200">
                <a:latin typeface="Raleway"/>
                <a:ea typeface="Raleway"/>
                <a:cs typeface="Raleway"/>
                <a:sym typeface="Raleway"/>
              </a:rPr>
              <a:t>Pick 1 or 2 statistics and make them as concrete as possible. Stats are generally not sticky, but here are a few tactics: </a:t>
            </a:r>
          </a:p>
          <a:p>
            <a:pPr marL="457200" lvl="0" indent="-317500" rtl="0">
              <a:spcBef>
                <a:spcPts val="0"/>
              </a:spcBef>
              <a:spcAft>
                <a:spcPts val="1000"/>
              </a:spcAft>
              <a:buClr>
                <a:schemeClr val="dk1"/>
              </a:buClr>
              <a:buSzPts val="1400"/>
              <a:buFont typeface="Raleway"/>
              <a:buChar char="➔"/>
            </a:pPr>
            <a:r>
              <a:rPr lang="en" sz="1400" b="1">
                <a:solidFill>
                  <a:schemeClr val="dk1"/>
                </a:solidFill>
                <a:latin typeface="Raleway"/>
                <a:ea typeface="Raleway"/>
                <a:cs typeface="Raleway"/>
                <a:sym typeface="Raleway"/>
              </a:rPr>
              <a:t>Relate</a:t>
            </a:r>
            <a:r>
              <a:rPr lang="en" sz="1400">
                <a:latin typeface="Raleway"/>
                <a:ea typeface="Raleway"/>
                <a:cs typeface="Raleway"/>
                <a:sym typeface="Raleway"/>
              </a:rPr>
              <a:t/>
            </a:r>
            <a:br>
              <a:rPr lang="en" sz="1400">
                <a:latin typeface="Raleway"/>
                <a:ea typeface="Raleway"/>
                <a:cs typeface="Raleway"/>
                <a:sym typeface="Raleway"/>
              </a:rPr>
            </a:br>
            <a:r>
              <a:rPr lang="en" sz="1200">
                <a:latin typeface="Raleway"/>
                <a:ea typeface="Raleway"/>
                <a:cs typeface="Raleway"/>
                <a:sym typeface="Raleway"/>
              </a:rPr>
              <a:t>Deliver data within the context of a story you’ve already told</a:t>
            </a:r>
          </a:p>
          <a:p>
            <a:pPr marL="457200" lvl="0" indent="-317500" rtl="0">
              <a:spcBef>
                <a:spcPts val="0"/>
              </a:spcBef>
              <a:spcAft>
                <a:spcPts val="1000"/>
              </a:spcAft>
              <a:buClr>
                <a:schemeClr val="dk1"/>
              </a:buClr>
              <a:buSzPts val="1400"/>
              <a:buFont typeface="Raleway"/>
              <a:buChar char="➔"/>
            </a:pPr>
            <a:r>
              <a:rPr lang="en" sz="1400" b="1">
                <a:solidFill>
                  <a:schemeClr val="dk1"/>
                </a:solidFill>
                <a:latin typeface="Raleway"/>
                <a:ea typeface="Raleway"/>
                <a:cs typeface="Raleway"/>
                <a:sym typeface="Raleway"/>
              </a:rPr>
              <a:t>Compare</a:t>
            </a:r>
            <a:r>
              <a:rPr lang="en" sz="1400">
                <a:latin typeface="Raleway"/>
                <a:ea typeface="Raleway"/>
                <a:cs typeface="Raleway"/>
                <a:sym typeface="Raleway"/>
              </a:rPr>
              <a:t/>
            </a:r>
            <a:br>
              <a:rPr lang="en" sz="1400">
                <a:latin typeface="Raleway"/>
                <a:ea typeface="Raleway"/>
                <a:cs typeface="Raleway"/>
                <a:sym typeface="Raleway"/>
              </a:rPr>
            </a:br>
            <a:r>
              <a:rPr lang="en" sz="1200">
                <a:latin typeface="Raleway"/>
                <a:ea typeface="Raleway"/>
                <a:cs typeface="Raleway"/>
                <a:sym typeface="Raleway"/>
              </a:rPr>
              <a:t>Make big numbers digestible by putting them in the context of something familiar</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Shape 686"/>
          <p:cNvSpPr txBox="1">
            <a:spLocks noGrp="1"/>
          </p:cNvSpPr>
          <p:nvPr>
            <p:ph type="title"/>
          </p:nvPr>
        </p:nvSpPr>
        <p:spPr>
          <a:xfrm>
            <a:off x="823850" y="866775"/>
            <a:ext cx="4587000" cy="35211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2300" b="0"/>
              <a:t>It’s no surprise Marcos uses Google Translate in his shop regularly.</a:t>
            </a:r>
          </a:p>
          <a:p>
            <a:pPr marL="0" lvl="0" indent="0" rtl="0">
              <a:spcBef>
                <a:spcPts val="0"/>
              </a:spcBef>
              <a:spcAft>
                <a:spcPts val="1000"/>
              </a:spcAft>
              <a:buNone/>
            </a:pPr>
            <a:r>
              <a:rPr lang="en"/>
              <a:t>There are </a:t>
            </a:r>
            <a:r>
              <a:rPr lang="en">
                <a:solidFill>
                  <a:schemeClr val="accent5"/>
                </a:solidFill>
              </a:rPr>
              <a:t>23 officially</a:t>
            </a:r>
            <a:r>
              <a:rPr lang="en">
                <a:solidFill>
                  <a:schemeClr val="dk1"/>
                </a:solidFill>
              </a:rPr>
              <a:t> </a:t>
            </a:r>
            <a:r>
              <a:rPr lang="en">
                <a:solidFill>
                  <a:schemeClr val="accent5"/>
                </a:solidFill>
              </a:rPr>
              <a:t>recognized languages</a:t>
            </a:r>
            <a:r>
              <a:rPr lang="en"/>
              <a:t> in the EU.</a:t>
            </a:r>
          </a:p>
        </p:txBody>
      </p:sp>
      <p:sp>
        <p:nvSpPr>
          <p:cNvPr id="687" name="Shape 687"/>
          <p:cNvSpPr txBox="1"/>
          <p:nvPr/>
        </p:nvSpPr>
        <p:spPr>
          <a:xfrm>
            <a:off x="283100" y="4654975"/>
            <a:ext cx="6244200" cy="257700"/>
          </a:xfrm>
          <a:prstGeom prst="rect">
            <a:avLst/>
          </a:prstGeom>
          <a:noFill/>
          <a:ln>
            <a:noFill/>
          </a:ln>
        </p:spPr>
        <p:txBody>
          <a:bodyPr wrap="square" lIns="91425" tIns="91425" rIns="91425" bIns="91425" anchor="ctr" anchorCtr="0">
            <a:noAutofit/>
          </a:bodyPr>
          <a:lstStyle/>
          <a:p>
            <a:pPr marL="0" lvl="0" indent="0" rtl="0">
              <a:spcBef>
                <a:spcPts val="0"/>
              </a:spcBef>
              <a:buNone/>
            </a:pPr>
            <a:r>
              <a:rPr lang="en" sz="1200">
                <a:solidFill>
                  <a:schemeClr val="lt1"/>
                </a:solidFill>
                <a:latin typeface="Lato"/>
                <a:ea typeface="Lato"/>
                <a:cs typeface="Lato"/>
                <a:sym typeface="Lato"/>
              </a:rPr>
              <a:t>Source: </a:t>
            </a:r>
            <a:r>
              <a:rPr lang="en" sz="1200" u="sng">
                <a:solidFill>
                  <a:schemeClr val="accent5"/>
                </a:solidFill>
                <a:latin typeface="Lato"/>
                <a:ea typeface="Lato"/>
                <a:cs typeface="Lato"/>
                <a:sym typeface="Lato"/>
                <a:hlinkClick r:id="rId3"/>
              </a:rPr>
              <a:t>theguardian.com</a:t>
            </a:r>
          </a:p>
        </p:txBody>
      </p:sp>
      <p:grpSp>
        <p:nvGrpSpPr>
          <p:cNvPr id="688" name="Shape 688"/>
          <p:cNvGrpSpPr/>
          <p:nvPr/>
        </p:nvGrpSpPr>
        <p:grpSpPr>
          <a:xfrm>
            <a:off x="6781388" y="2464035"/>
            <a:ext cx="2212050" cy="2537076"/>
            <a:chOff x="6803275" y="395363"/>
            <a:chExt cx="2212050" cy="2537076"/>
          </a:xfrm>
        </p:grpSpPr>
        <p:pic>
          <p:nvPicPr>
            <p:cNvPr id="689" name="Shape 689"/>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690" name="Shape 690"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691" name="Shape 691"/>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0" rtl="0">
                <a:spcBef>
                  <a:spcPts val="0"/>
                </a:spcBef>
                <a:spcAft>
                  <a:spcPts val="800"/>
                </a:spcAft>
                <a:buNone/>
              </a:pPr>
              <a:r>
                <a:rPr lang="en" b="1">
                  <a:solidFill>
                    <a:schemeClr val="dk1"/>
                  </a:solidFill>
                  <a:latin typeface="Raleway"/>
                  <a:ea typeface="Raleway"/>
                  <a:cs typeface="Raleway"/>
                  <a:sym typeface="Raleway"/>
                </a:rPr>
                <a:t>Tip</a:t>
              </a:r>
            </a:p>
            <a:p>
              <a:pPr marL="0" lvl="0" indent="0" rtl="0">
                <a:spcBef>
                  <a:spcPts val="0"/>
                </a:spcBef>
                <a:spcAft>
                  <a:spcPts val="800"/>
                </a:spcAft>
                <a:buNone/>
              </a:pPr>
              <a:r>
                <a:rPr lang="en" sz="1200">
                  <a:solidFill>
                    <a:schemeClr val="dk2"/>
                  </a:solidFill>
                  <a:latin typeface="Raleway"/>
                  <a:ea typeface="Raleway"/>
                  <a:cs typeface="Raleway"/>
                  <a:sym typeface="Raleway"/>
                </a:rPr>
                <a:t>Don’t let data stand alone. Always relate it back to a story you’ve already told, in this case, Marco’s shop.</a:t>
              </a: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Shape 696"/>
          <p:cNvSpPr txBox="1">
            <a:spLocks noGrp="1"/>
          </p:cNvSpPr>
          <p:nvPr>
            <p:ph type="title"/>
          </p:nvPr>
        </p:nvSpPr>
        <p:spPr>
          <a:xfrm>
            <a:off x="265500" y="754200"/>
            <a:ext cx="4045200" cy="3635100"/>
          </a:xfrm>
          <a:prstGeom prst="rect">
            <a:avLst/>
          </a:prstGeom>
        </p:spPr>
        <p:txBody>
          <a:bodyPr wrap="square" lIns="91425" tIns="91425" rIns="91425" bIns="91425" anchor="ctr" anchorCtr="0">
            <a:noAutofit/>
          </a:bodyPr>
          <a:lstStyle/>
          <a:p>
            <a:pPr marL="0" lvl="0" indent="0" algn="l" rtl="0">
              <a:spcBef>
                <a:spcPts val="0"/>
              </a:spcBef>
              <a:buNone/>
            </a:pPr>
            <a:r>
              <a:rPr lang="en" sz="1800" b="0">
                <a:solidFill>
                  <a:schemeClr val="lt2"/>
                </a:solidFill>
              </a:rPr>
              <a:t>More than 50 million Americans travelled abroad in 2015</a:t>
            </a:r>
          </a:p>
          <a:p>
            <a:pPr marL="0" lvl="0" indent="0" algn="l" rtl="0">
              <a:spcBef>
                <a:spcPts val="0"/>
              </a:spcBef>
              <a:buNone/>
            </a:pPr>
            <a:endParaRPr sz="1800">
              <a:solidFill>
                <a:schemeClr val="lt2"/>
              </a:solidFill>
            </a:endParaRPr>
          </a:p>
          <a:p>
            <a:pPr marL="0" lvl="0" indent="0" algn="l" rtl="0">
              <a:spcBef>
                <a:spcPts val="0"/>
              </a:spcBef>
              <a:buNone/>
            </a:pPr>
            <a:r>
              <a:rPr lang="en" sz="2500">
                <a:solidFill>
                  <a:schemeClr val="lt2"/>
                </a:solidFill>
              </a:rPr>
              <a:t>THAT’S MORE THAN THE</a:t>
            </a:r>
            <a:r>
              <a:rPr lang="en" sz="2100">
                <a:solidFill>
                  <a:schemeClr val="lt2"/>
                </a:solidFill>
              </a:rPr>
              <a:t> </a:t>
            </a:r>
            <a:r>
              <a:rPr lang="en" sz="3800">
                <a:solidFill>
                  <a:schemeClr val="lt2"/>
                </a:solidFill>
              </a:rPr>
              <a:t>POPULATION OF </a:t>
            </a:r>
          </a:p>
          <a:p>
            <a:pPr marL="0" lvl="0" indent="0" algn="l" rtl="0">
              <a:spcBef>
                <a:spcPts val="0"/>
              </a:spcBef>
              <a:buNone/>
            </a:pPr>
            <a:r>
              <a:rPr lang="en"/>
              <a:t>CALIFORNIA</a:t>
            </a:r>
            <a:r>
              <a:rPr lang="en">
                <a:solidFill>
                  <a:schemeClr val="lt2"/>
                </a:solidFill>
              </a:rPr>
              <a:t> AND</a:t>
            </a:r>
            <a:r>
              <a:rPr lang="en" sz="2500">
                <a:solidFill>
                  <a:schemeClr val="lt2"/>
                </a:solidFill>
              </a:rPr>
              <a:t> </a:t>
            </a:r>
            <a:br>
              <a:rPr lang="en" sz="2500">
                <a:solidFill>
                  <a:schemeClr val="lt2"/>
                </a:solidFill>
              </a:rPr>
            </a:br>
            <a:r>
              <a:rPr lang="en" sz="3400"/>
              <a:t>TEXAS</a:t>
            </a:r>
            <a:r>
              <a:rPr lang="en" sz="3400">
                <a:solidFill>
                  <a:schemeClr val="lt2"/>
                </a:solidFill>
              </a:rPr>
              <a:t> COMBINED</a:t>
            </a:r>
          </a:p>
        </p:txBody>
      </p:sp>
      <p:pic>
        <p:nvPicPr>
          <p:cNvPr id="697" name="Shape 697"/>
          <p:cNvPicPr preferRelativeResize="0"/>
          <p:nvPr/>
        </p:nvPicPr>
        <p:blipFill>
          <a:blip r:embed="rId3">
            <a:alphaModFix amt="54000"/>
          </a:blip>
          <a:stretch>
            <a:fillRect/>
          </a:stretch>
        </p:blipFill>
        <p:spPr>
          <a:xfrm>
            <a:off x="6259750" y="476100"/>
            <a:ext cx="2480925" cy="2480925"/>
          </a:xfrm>
          <a:prstGeom prst="rect">
            <a:avLst/>
          </a:prstGeom>
          <a:noFill/>
          <a:ln>
            <a:noFill/>
          </a:ln>
        </p:spPr>
      </p:pic>
      <p:pic>
        <p:nvPicPr>
          <p:cNvPr id="698" name="Shape 698"/>
          <p:cNvPicPr preferRelativeResize="0"/>
          <p:nvPr/>
        </p:nvPicPr>
        <p:blipFill>
          <a:blip r:embed="rId4">
            <a:alphaModFix amt="42000"/>
          </a:blip>
          <a:stretch>
            <a:fillRect/>
          </a:stretch>
        </p:blipFill>
        <p:spPr>
          <a:xfrm>
            <a:off x="4651375" y="1297750"/>
            <a:ext cx="3031200" cy="3031200"/>
          </a:xfrm>
          <a:prstGeom prst="rect">
            <a:avLst/>
          </a:prstGeom>
          <a:noFill/>
          <a:ln>
            <a:noFill/>
          </a:ln>
        </p:spPr>
      </p:pic>
      <p:grpSp>
        <p:nvGrpSpPr>
          <p:cNvPr id="699" name="Shape 699"/>
          <p:cNvGrpSpPr/>
          <p:nvPr/>
        </p:nvGrpSpPr>
        <p:grpSpPr>
          <a:xfrm>
            <a:off x="6781388" y="2464035"/>
            <a:ext cx="2212050" cy="2537076"/>
            <a:chOff x="6803275" y="395363"/>
            <a:chExt cx="2212050" cy="2537076"/>
          </a:xfrm>
        </p:grpSpPr>
        <p:pic>
          <p:nvPicPr>
            <p:cNvPr id="700" name="Shape 700"/>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id="701" name="Shape 701" descr="Piece of duct tape sticking a note to the slide"/>
            <p:cNvPicPr preferRelativeResize="0"/>
            <p:nvPr/>
          </p:nvPicPr>
          <p:blipFill rotWithShape="1">
            <a:blip r:embed="rId6">
              <a:alphaModFix/>
            </a:blip>
            <a:srcRect l="9244" t="5926" r="2118" b="10011"/>
            <a:stretch/>
          </p:blipFill>
          <p:spPr>
            <a:xfrm rot="154826">
              <a:off x="7370663" y="419419"/>
              <a:ext cx="1077273" cy="382687"/>
            </a:xfrm>
            <a:prstGeom prst="rect">
              <a:avLst/>
            </a:prstGeom>
            <a:noFill/>
            <a:ln>
              <a:noFill/>
            </a:ln>
          </p:spPr>
        </p:pic>
        <p:sp>
          <p:nvSpPr>
            <p:cNvPr id="702" name="Shape 702"/>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0" rtl="0">
                <a:spcBef>
                  <a:spcPts val="0"/>
                </a:spcBef>
                <a:spcAft>
                  <a:spcPts val="800"/>
                </a:spcAft>
                <a:buNone/>
              </a:pPr>
              <a:r>
                <a:rPr lang="en" b="1">
                  <a:solidFill>
                    <a:schemeClr val="dk1"/>
                  </a:solidFill>
                  <a:latin typeface="Raleway"/>
                  <a:ea typeface="Raleway"/>
                  <a:cs typeface="Raleway"/>
                  <a:sym typeface="Raleway"/>
                </a:rPr>
                <a:t>Tip</a:t>
              </a:r>
            </a:p>
            <a:p>
              <a:pPr marL="0" lvl="0" indent="0" rtl="0">
                <a:spcBef>
                  <a:spcPts val="0"/>
                </a:spcBef>
                <a:spcAft>
                  <a:spcPts val="800"/>
                </a:spcAft>
                <a:buNone/>
              </a:pPr>
              <a:r>
                <a:rPr lang="en" sz="1200">
                  <a:solidFill>
                    <a:schemeClr val="dk2"/>
                  </a:solidFill>
                  <a:latin typeface="Raleway"/>
                  <a:ea typeface="Raleway"/>
                  <a:cs typeface="Raleway"/>
                  <a:sym typeface="Raleway"/>
                </a:rPr>
                <a:t>When a number is too large or too small to easily comprehend, clarify it with a comparison to something familiar.</a:t>
              </a:r>
            </a:p>
          </p:txBody>
        </p:sp>
      </p:grpSp>
      <p:sp>
        <p:nvSpPr>
          <p:cNvPr id="703" name="Shape 703"/>
          <p:cNvSpPr txBox="1"/>
          <p:nvPr/>
        </p:nvSpPr>
        <p:spPr>
          <a:xfrm>
            <a:off x="283100" y="4654975"/>
            <a:ext cx="6244200" cy="257700"/>
          </a:xfrm>
          <a:prstGeom prst="rect">
            <a:avLst/>
          </a:prstGeom>
          <a:noFill/>
          <a:ln>
            <a:noFill/>
          </a:ln>
        </p:spPr>
        <p:txBody>
          <a:bodyPr wrap="square" lIns="91425" tIns="91425" rIns="91425" bIns="91425" anchor="ctr" anchorCtr="0">
            <a:noAutofit/>
          </a:bodyPr>
          <a:lstStyle/>
          <a:p>
            <a:pPr marL="0" lvl="0" indent="0" rtl="0">
              <a:spcBef>
                <a:spcPts val="0"/>
              </a:spcBef>
              <a:buNone/>
            </a:pPr>
            <a:r>
              <a:rPr lang="en" sz="1200">
                <a:solidFill>
                  <a:schemeClr val="lt2"/>
                </a:solidFill>
                <a:latin typeface="Lato"/>
                <a:ea typeface="Lato"/>
                <a:cs typeface="Lato"/>
                <a:sym typeface="Lato"/>
              </a:rPr>
              <a:t>Source: </a:t>
            </a:r>
            <a:r>
              <a:rPr lang="en" sz="1200" u="sng">
                <a:solidFill>
                  <a:schemeClr val="dk1"/>
                </a:solidFill>
                <a:latin typeface="Lato"/>
                <a:ea typeface="Lato"/>
                <a:cs typeface="Lato"/>
                <a:sym typeface="Lato"/>
                <a:hlinkClick r:id="rId7"/>
              </a:rPr>
              <a:t>travel.trade.gov</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07"/>
        <p:cNvGrpSpPr/>
        <p:nvPr/>
      </p:nvGrpSpPr>
      <p:grpSpPr>
        <a:xfrm>
          <a:off x="0" y="0"/>
          <a:ext cx="0" cy="0"/>
          <a:chOff x="0" y="0"/>
          <a:chExt cx="0" cy="0"/>
        </a:xfrm>
      </p:grpSpPr>
      <p:pic>
        <p:nvPicPr>
          <p:cNvPr id="708" name="Shape 708"/>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709" name="Shape 709"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710" name="Shape 710"/>
          <p:cNvSpPr txBox="1"/>
          <p:nvPr/>
        </p:nvSpPr>
        <p:spPr>
          <a:xfrm>
            <a:off x="2855550" y="687397"/>
            <a:ext cx="3432900" cy="762600"/>
          </a:xfrm>
          <a:prstGeom prst="rect">
            <a:avLst/>
          </a:prstGeom>
          <a:noFill/>
          <a:ln>
            <a:noFill/>
          </a:ln>
        </p:spPr>
        <p:txBody>
          <a:bodyPr wrap="square" lIns="91425" tIns="91425" rIns="91425" bIns="91425" anchor="b" anchorCtr="0">
            <a:noAutofit/>
          </a:bodyPr>
          <a:lstStyle/>
          <a:p>
            <a:pPr marL="0" lvl="0" indent="0" rtl="0">
              <a:spcBef>
                <a:spcPts val="0"/>
              </a:spcBef>
              <a:buNone/>
            </a:pPr>
            <a:r>
              <a:rPr lang="en" sz="3000" b="1">
                <a:solidFill>
                  <a:schemeClr val="lt2"/>
                </a:solidFill>
                <a:latin typeface="Raleway"/>
                <a:ea typeface="Raleway"/>
                <a:cs typeface="Raleway"/>
                <a:sym typeface="Raleway"/>
              </a:rPr>
              <a:t>4. Closing</a:t>
            </a:r>
          </a:p>
        </p:txBody>
      </p:sp>
      <p:sp>
        <p:nvSpPr>
          <p:cNvPr id="711" name="Shape 711"/>
          <p:cNvSpPr txBox="1">
            <a:spLocks noGrp="1"/>
          </p:cNvSpPr>
          <p:nvPr>
            <p:ph type="body" idx="4294967295"/>
          </p:nvPr>
        </p:nvSpPr>
        <p:spPr>
          <a:xfrm>
            <a:off x="2855550" y="1377475"/>
            <a:ext cx="3432900" cy="3327900"/>
          </a:xfrm>
          <a:prstGeom prst="rect">
            <a:avLst/>
          </a:prstGeom>
        </p:spPr>
        <p:txBody>
          <a:bodyPr wrap="square" lIns="91425" tIns="91425" rIns="91425" bIns="91425" anchor="t" anchorCtr="0">
            <a:noAutofit/>
          </a:bodyPr>
          <a:lstStyle/>
          <a:p>
            <a:pPr marL="0" lvl="0" indent="0" rtl="0">
              <a:spcBef>
                <a:spcPts val="0"/>
              </a:spcBef>
              <a:buNone/>
            </a:pPr>
            <a:r>
              <a:rPr lang="en" sz="1200">
                <a:latin typeface="Raleway"/>
                <a:ea typeface="Raleway"/>
                <a:cs typeface="Raleway"/>
                <a:sym typeface="Raleway"/>
              </a:rPr>
              <a:t>Build confidence around your product or idea by including at least one of the these slides:</a:t>
            </a:r>
          </a:p>
          <a:p>
            <a:pPr marL="457200" lvl="0" indent="-317500" rtl="0">
              <a:spcBef>
                <a:spcPts val="0"/>
              </a:spcBef>
              <a:spcAft>
                <a:spcPts val="1000"/>
              </a:spcAft>
              <a:buClr>
                <a:schemeClr val="dk1"/>
              </a:buClr>
              <a:buSzPts val="1400"/>
              <a:buFont typeface="Raleway"/>
              <a:buChar char="➔"/>
            </a:pPr>
            <a:r>
              <a:rPr lang="en" sz="1400" b="1">
                <a:solidFill>
                  <a:schemeClr val="dk1"/>
                </a:solidFill>
                <a:latin typeface="Raleway"/>
                <a:ea typeface="Raleway"/>
                <a:cs typeface="Raleway"/>
                <a:sym typeface="Raleway"/>
              </a:rPr>
              <a:t>Milestones</a:t>
            </a:r>
            <a:r>
              <a:rPr lang="en" sz="1200">
                <a:latin typeface="Raleway"/>
                <a:ea typeface="Raleway"/>
                <a:cs typeface="Raleway"/>
                <a:sym typeface="Raleway"/>
              </a:rPr>
              <a:t/>
            </a:r>
            <a:br>
              <a:rPr lang="en" sz="1200">
                <a:latin typeface="Raleway"/>
                <a:ea typeface="Raleway"/>
                <a:cs typeface="Raleway"/>
                <a:sym typeface="Raleway"/>
              </a:rPr>
            </a:br>
            <a:r>
              <a:rPr lang="en" sz="1200">
                <a:latin typeface="Raleway"/>
                <a:ea typeface="Raleway"/>
                <a:cs typeface="Raleway"/>
                <a:sym typeface="Raleway"/>
              </a:rPr>
              <a:t>What has been accomplished and what might be left to tackle?</a:t>
            </a:r>
          </a:p>
          <a:p>
            <a:pPr marL="457200" lvl="0" indent="-317500" rtl="0">
              <a:spcBef>
                <a:spcPts val="0"/>
              </a:spcBef>
              <a:spcAft>
                <a:spcPts val="1000"/>
              </a:spcAft>
              <a:buClr>
                <a:schemeClr val="dk1"/>
              </a:buClr>
              <a:buSzPts val="1400"/>
              <a:buFont typeface="Raleway"/>
              <a:buChar char="➔"/>
            </a:pPr>
            <a:r>
              <a:rPr lang="en" sz="1400" b="1">
                <a:solidFill>
                  <a:schemeClr val="dk1"/>
                </a:solidFill>
                <a:latin typeface="Raleway"/>
                <a:ea typeface="Raleway"/>
                <a:cs typeface="Raleway"/>
                <a:sym typeface="Raleway"/>
              </a:rPr>
              <a:t>Testimonials</a:t>
            </a:r>
            <a:r>
              <a:rPr lang="en" sz="1200">
                <a:latin typeface="Raleway"/>
                <a:ea typeface="Raleway"/>
                <a:cs typeface="Raleway"/>
                <a:sym typeface="Raleway"/>
              </a:rPr>
              <a:t/>
            </a:r>
            <a:br>
              <a:rPr lang="en" sz="1200">
                <a:latin typeface="Raleway"/>
                <a:ea typeface="Raleway"/>
                <a:cs typeface="Raleway"/>
                <a:sym typeface="Raleway"/>
              </a:rPr>
            </a:br>
            <a:r>
              <a:rPr lang="en" sz="1200">
                <a:latin typeface="Raleway"/>
                <a:ea typeface="Raleway"/>
                <a:cs typeface="Raleway"/>
                <a:sym typeface="Raleway"/>
              </a:rPr>
              <a:t>Who supports your idea (or doesn’t)?</a:t>
            </a:r>
          </a:p>
          <a:p>
            <a:pPr marL="457200" lvl="0" indent="-304800" rtl="0">
              <a:spcBef>
                <a:spcPts val="0"/>
              </a:spcBef>
              <a:spcAft>
                <a:spcPts val="1000"/>
              </a:spcAft>
              <a:buClr>
                <a:schemeClr val="dk1"/>
              </a:buClr>
              <a:buSzPts val="1200"/>
              <a:buFont typeface="Raleway"/>
              <a:buChar char="➔"/>
            </a:pPr>
            <a:r>
              <a:rPr lang="en" sz="1400" b="1">
                <a:solidFill>
                  <a:schemeClr val="dk1"/>
                </a:solidFill>
                <a:latin typeface="Raleway"/>
                <a:ea typeface="Raleway"/>
                <a:cs typeface="Raleway"/>
                <a:sym typeface="Raleway"/>
              </a:rPr>
              <a:t>What’s next?</a:t>
            </a:r>
            <a:r>
              <a:rPr lang="en" sz="1200">
                <a:latin typeface="Raleway"/>
                <a:ea typeface="Raleway"/>
                <a:cs typeface="Raleway"/>
                <a:sym typeface="Raleway"/>
              </a:rPr>
              <a:t/>
            </a:r>
            <a:br>
              <a:rPr lang="en" sz="1200">
                <a:latin typeface="Raleway"/>
                <a:ea typeface="Raleway"/>
                <a:cs typeface="Raleway"/>
                <a:sym typeface="Raleway"/>
              </a:rPr>
            </a:br>
            <a:r>
              <a:rPr lang="en" sz="1200">
                <a:latin typeface="Raleway"/>
                <a:ea typeface="Raleway"/>
                <a:cs typeface="Raleway"/>
                <a:sym typeface="Raleway"/>
              </a:rPr>
              <a:t>How can the audience get involved or find out more?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Shape 716"/>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rtl="0">
              <a:spcBef>
                <a:spcPts val="0"/>
              </a:spcBef>
              <a:buNone/>
            </a:pPr>
            <a:r>
              <a:rPr lang="en">
                <a:solidFill>
                  <a:schemeClr val="lt2"/>
                </a:solidFill>
              </a:rPr>
              <a:t>Milestones</a:t>
            </a:r>
          </a:p>
        </p:txBody>
      </p:sp>
      <p:graphicFrame>
        <p:nvGraphicFramePr>
          <p:cNvPr id="717" name="Shape 717"/>
          <p:cNvGraphicFramePr/>
          <p:nvPr/>
        </p:nvGraphicFramePr>
        <p:xfrm>
          <a:off x="323100" y="2393975"/>
          <a:ext cx="3000000" cy="3000000"/>
        </p:xfrm>
        <a:graphic>
          <a:graphicData uri="http://schemas.openxmlformats.org/drawingml/2006/table">
            <a:tbl>
              <a:tblPr>
                <a:noFill/>
                <a:tableStyleId>{39F92308-11FF-48E8-8484-38783F46644C}</a:tableStyleId>
              </a:tblPr>
              <a:tblGrid>
                <a:gridCol w="710225"/>
                <a:gridCol w="710225"/>
                <a:gridCol w="710225"/>
                <a:gridCol w="382850"/>
                <a:gridCol w="1037600"/>
                <a:gridCol w="710225"/>
                <a:gridCol w="710225"/>
                <a:gridCol w="710225"/>
                <a:gridCol w="710225"/>
                <a:gridCol w="710225"/>
                <a:gridCol w="710225"/>
                <a:gridCol w="710225"/>
              </a:tblGrid>
              <a:tr h="719125">
                <a:tc gridSpan="4">
                  <a:txBody>
                    <a:bodyPr/>
                    <a:lstStyle/>
                    <a:p>
                      <a:pPr marL="0" lvl="0" indent="0" algn="ctr" rtl="0">
                        <a:spcBef>
                          <a:spcPts val="0"/>
                        </a:spcBef>
                        <a:buNone/>
                      </a:pPr>
                      <a:r>
                        <a:rPr lang="en" sz="1800">
                          <a:solidFill>
                            <a:srgbClr val="FFFFFF"/>
                          </a:solidFill>
                        </a:rPr>
                        <a:t>2014</a:t>
                      </a:r>
                    </a:p>
                  </a:txBody>
                  <a:tcPr marL="91425" marR="91425" marT="91425" marB="91425" anchor="ctr">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9E9E9E">
                          <a:alpha val="0"/>
                        </a:srgbClr>
                      </a:solidFill>
                      <a:prstDash val="solid"/>
                      <a:round/>
                      <a:headEnd type="none" w="med" len="med"/>
                      <a:tailEnd type="none" w="med" len="med"/>
                    </a:lnT>
                    <a:lnB w="9525" cap="flat" cmpd="sng">
                      <a:solidFill>
                        <a:srgbClr val="9E9E9E">
                          <a:alpha val="0"/>
                        </a:srgbClr>
                      </a:solidFill>
                      <a:prstDash val="solid"/>
                      <a:round/>
                      <a:headEnd type="none" w="med" len="med"/>
                      <a:tailEnd type="none" w="med" len="med"/>
                    </a:lnB>
                    <a:solidFill>
                      <a:schemeClr val="accent2"/>
                    </a:solidFill>
                  </a:tcPr>
                </a:tc>
                <a:tc hMerge="1">
                  <a:txBody>
                    <a:bodyPr/>
                    <a:lstStyle/>
                    <a:p>
                      <a:endParaRPr lang="en-US"/>
                    </a:p>
                  </a:txBody>
                  <a:tcPr/>
                </a:tc>
                <a:tc hMerge="1">
                  <a:txBody>
                    <a:bodyPr/>
                    <a:lstStyle/>
                    <a:p>
                      <a:endParaRPr lang="en-US"/>
                    </a:p>
                  </a:txBody>
                  <a:tcPr/>
                </a:tc>
                <a:tc hMerge="1">
                  <a:txBody>
                    <a:bodyPr/>
                    <a:lstStyle/>
                    <a:p>
                      <a:endParaRPr lang="en-US"/>
                    </a:p>
                  </a:txBody>
                  <a:tcPr/>
                </a:tc>
                <a:tc gridSpan="8">
                  <a:txBody>
                    <a:bodyPr/>
                    <a:lstStyle/>
                    <a:p>
                      <a:pPr marL="0" lvl="0" indent="0" algn="ctr" rtl="0">
                        <a:spcBef>
                          <a:spcPts val="0"/>
                        </a:spcBef>
                        <a:buNone/>
                      </a:pPr>
                      <a:r>
                        <a:rPr lang="en" sz="1800">
                          <a:solidFill>
                            <a:srgbClr val="FFFFFF"/>
                          </a:solidFill>
                        </a:rPr>
                        <a:t>2015</a:t>
                      </a:r>
                    </a:p>
                  </a:txBody>
                  <a:tcPr marL="91425" marR="91425" marT="91425" marB="91425" anchor="ctr">
                    <a:lnL w="9525" cap="flat" cmpd="sng">
                      <a:solidFill>
                        <a:srgbClr val="9E9E9E">
                          <a:alpha val="0"/>
                        </a:srgbClr>
                      </a:solidFill>
                      <a:prstDash val="solid"/>
                      <a:round/>
                      <a:headEnd type="none" w="med" len="med"/>
                      <a:tailEnd type="none" w="med" len="med"/>
                    </a:lnL>
                    <a:lnR w="9525" cap="flat" cmpd="sng">
                      <a:solidFill>
                        <a:srgbClr val="9E9E9E">
                          <a:alpha val="0"/>
                        </a:srgbClr>
                      </a:solidFill>
                      <a:prstDash val="solid"/>
                      <a:round/>
                      <a:headEnd type="none" w="med" len="med"/>
                      <a:tailEnd type="none" w="med" len="med"/>
                    </a:lnR>
                    <a:lnT w="9525" cap="flat" cmpd="sng">
                      <a:solidFill>
                        <a:srgbClr val="9E9E9E">
                          <a:alpha val="0"/>
                        </a:srgbClr>
                      </a:solidFill>
                      <a:prstDash val="solid"/>
                      <a:round/>
                      <a:headEnd type="none" w="med" len="med"/>
                      <a:tailEnd type="none" w="med" len="med"/>
                    </a:lnT>
                    <a:lnB w="9525" cap="flat" cmpd="sng">
                      <a:solidFill>
                        <a:srgbClr val="9E9E9E">
                          <a:alpha val="0"/>
                        </a:srgbClr>
                      </a:solidFill>
                      <a:prstDash val="solid"/>
                      <a:round/>
                      <a:headEnd type="none" w="med" len="med"/>
                      <a:tailEnd type="none" w="med" len="med"/>
                    </a:lnB>
                    <a:solidFill>
                      <a:schemeClr val="dk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bl>
          </a:graphicData>
        </a:graphic>
      </p:graphicFrame>
      <p:cxnSp>
        <p:nvCxnSpPr>
          <p:cNvPr id="718" name="Shape 718"/>
          <p:cNvCxnSpPr/>
          <p:nvPr/>
        </p:nvCxnSpPr>
        <p:spPr>
          <a:xfrm rot="10800000">
            <a:off x="569975" y="1439375"/>
            <a:ext cx="0" cy="954600"/>
          </a:xfrm>
          <a:prstGeom prst="straightConnector1">
            <a:avLst/>
          </a:prstGeom>
          <a:noFill/>
          <a:ln w="9525" cap="flat" cmpd="sng">
            <a:solidFill>
              <a:schemeClr val="dk2"/>
            </a:solidFill>
            <a:prstDash val="solid"/>
            <a:round/>
            <a:headEnd type="none" w="lg" len="lg"/>
            <a:tailEnd type="oval" w="lg" len="lg"/>
          </a:ln>
        </p:spPr>
      </p:cxnSp>
      <p:sp>
        <p:nvSpPr>
          <p:cNvPr id="719" name="Shape 719"/>
          <p:cNvSpPr txBox="1">
            <a:spLocks noGrp="1"/>
          </p:cNvSpPr>
          <p:nvPr>
            <p:ph type="title"/>
          </p:nvPr>
        </p:nvSpPr>
        <p:spPr>
          <a:xfrm>
            <a:off x="646175" y="1235062"/>
            <a:ext cx="2315700" cy="392100"/>
          </a:xfrm>
          <a:prstGeom prst="rect">
            <a:avLst/>
          </a:prstGeom>
        </p:spPr>
        <p:txBody>
          <a:bodyPr wrap="square" lIns="91425" tIns="91425" rIns="91425" bIns="91425" anchor="ctr" anchorCtr="0">
            <a:noAutofit/>
          </a:bodyPr>
          <a:lstStyle/>
          <a:p>
            <a:pPr marL="0" lvl="0" indent="0" rtl="0">
              <a:spcBef>
                <a:spcPts val="0"/>
              </a:spcBef>
              <a:buNone/>
            </a:pPr>
            <a:r>
              <a:rPr lang="en" sz="1800">
                <a:solidFill>
                  <a:schemeClr val="dk1"/>
                </a:solidFill>
              </a:rPr>
              <a:t>October 2014</a:t>
            </a:r>
          </a:p>
        </p:txBody>
      </p:sp>
      <p:sp>
        <p:nvSpPr>
          <p:cNvPr id="720" name="Shape 720"/>
          <p:cNvSpPr txBox="1">
            <a:spLocks noGrp="1"/>
          </p:cNvSpPr>
          <p:nvPr>
            <p:ph type="body" idx="4294967295"/>
          </p:nvPr>
        </p:nvSpPr>
        <p:spPr>
          <a:xfrm>
            <a:off x="646175" y="1560476"/>
            <a:ext cx="2315700" cy="578700"/>
          </a:xfrm>
          <a:prstGeom prst="rect">
            <a:avLst/>
          </a:prstGeom>
        </p:spPr>
        <p:txBody>
          <a:bodyPr wrap="square" lIns="91425" tIns="91425" rIns="91425" bIns="91425" anchor="t" anchorCtr="0">
            <a:noAutofit/>
          </a:bodyPr>
          <a:lstStyle/>
          <a:p>
            <a:pPr marL="0" lvl="0" indent="-69850" rtl="0">
              <a:spcBef>
                <a:spcPts val="0"/>
              </a:spcBef>
              <a:buClr>
                <a:schemeClr val="dk2"/>
              </a:buClr>
              <a:buSzPts val="1100"/>
              <a:buFont typeface="Arial"/>
              <a:buNone/>
            </a:pPr>
            <a:r>
              <a:rPr lang="en" sz="1400"/>
              <a:t>Translate web pages with Chrome extension</a:t>
            </a:r>
          </a:p>
          <a:p>
            <a:pPr marL="0" lvl="0" indent="0" rtl="0">
              <a:spcBef>
                <a:spcPts val="0"/>
              </a:spcBef>
              <a:buNone/>
            </a:pPr>
            <a:endParaRPr sz="1400"/>
          </a:p>
        </p:txBody>
      </p:sp>
      <p:sp>
        <p:nvSpPr>
          <p:cNvPr id="721" name="Shape 721"/>
          <p:cNvSpPr txBox="1">
            <a:spLocks noGrp="1"/>
          </p:cNvSpPr>
          <p:nvPr>
            <p:ph type="title"/>
          </p:nvPr>
        </p:nvSpPr>
        <p:spPr>
          <a:xfrm>
            <a:off x="3251009" y="3668337"/>
            <a:ext cx="2315700" cy="392100"/>
          </a:xfrm>
          <a:prstGeom prst="rect">
            <a:avLst/>
          </a:prstGeom>
        </p:spPr>
        <p:txBody>
          <a:bodyPr wrap="square" lIns="91425" tIns="91425" rIns="91425" bIns="91425" anchor="ctr" anchorCtr="0">
            <a:noAutofit/>
          </a:bodyPr>
          <a:lstStyle/>
          <a:p>
            <a:pPr marL="0" lvl="0" indent="0" rtl="0">
              <a:spcBef>
                <a:spcPts val="0"/>
              </a:spcBef>
              <a:buNone/>
            </a:pPr>
            <a:r>
              <a:rPr lang="en" sz="1800">
                <a:solidFill>
                  <a:schemeClr val="dk1"/>
                </a:solidFill>
              </a:rPr>
              <a:t>August 2015</a:t>
            </a:r>
          </a:p>
        </p:txBody>
      </p:sp>
      <p:sp>
        <p:nvSpPr>
          <p:cNvPr id="722" name="Shape 722"/>
          <p:cNvSpPr txBox="1">
            <a:spLocks noGrp="1"/>
          </p:cNvSpPr>
          <p:nvPr>
            <p:ph type="body" idx="4294967295"/>
          </p:nvPr>
        </p:nvSpPr>
        <p:spPr>
          <a:xfrm>
            <a:off x="3251009" y="3993750"/>
            <a:ext cx="2315700" cy="578700"/>
          </a:xfrm>
          <a:prstGeom prst="rect">
            <a:avLst/>
          </a:prstGeom>
        </p:spPr>
        <p:txBody>
          <a:bodyPr wrap="square" lIns="91425" tIns="91425" rIns="91425" bIns="91425" anchor="t" anchorCtr="0">
            <a:noAutofit/>
          </a:bodyPr>
          <a:lstStyle/>
          <a:p>
            <a:pPr marL="0" lvl="0" indent="0" rtl="0">
              <a:spcBef>
                <a:spcPts val="0"/>
              </a:spcBef>
              <a:buNone/>
            </a:pPr>
            <a:r>
              <a:rPr lang="en" sz="1400"/>
              <a:t>Translate conversations through your Android watch</a:t>
            </a:r>
          </a:p>
        </p:txBody>
      </p:sp>
      <p:sp>
        <p:nvSpPr>
          <p:cNvPr id="723" name="Shape 723"/>
          <p:cNvSpPr txBox="1">
            <a:spLocks noGrp="1"/>
          </p:cNvSpPr>
          <p:nvPr>
            <p:ph type="title"/>
          </p:nvPr>
        </p:nvSpPr>
        <p:spPr>
          <a:xfrm>
            <a:off x="5091057" y="1235062"/>
            <a:ext cx="2353200" cy="392100"/>
          </a:xfrm>
          <a:prstGeom prst="rect">
            <a:avLst/>
          </a:prstGeom>
        </p:spPr>
        <p:txBody>
          <a:bodyPr wrap="square" lIns="91425" tIns="91425" rIns="91425" bIns="91425" anchor="ctr" anchorCtr="0">
            <a:noAutofit/>
          </a:bodyPr>
          <a:lstStyle/>
          <a:p>
            <a:pPr marL="0" lvl="0" indent="0" rtl="0">
              <a:spcBef>
                <a:spcPts val="0"/>
              </a:spcBef>
              <a:buNone/>
            </a:pPr>
            <a:r>
              <a:rPr lang="en" sz="1800">
                <a:solidFill>
                  <a:schemeClr val="dk1"/>
                </a:solidFill>
              </a:rPr>
              <a:t>October 2015</a:t>
            </a:r>
          </a:p>
        </p:txBody>
      </p:sp>
      <p:sp>
        <p:nvSpPr>
          <p:cNvPr id="724" name="Shape 724"/>
          <p:cNvSpPr txBox="1">
            <a:spLocks noGrp="1"/>
          </p:cNvSpPr>
          <p:nvPr>
            <p:ph type="body" idx="4294967295"/>
          </p:nvPr>
        </p:nvSpPr>
        <p:spPr>
          <a:xfrm>
            <a:off x="5091049" y="1560476"/>
            <a:ext cx="2353200" cy="578700"/>
          </a:xfrm>
          <a:prstGeom prst="rect">
            <a:avLst/>
          </a:prstGeom>
        </p:spPr>
        <p:txBody>
          <a:bodyPr wrap="square" lIns="91425" tIns="91425" rIns="91425" bIns="91425" anchor="t" anchorCtr="0">
            <a:noAutofit/>
          </a:bodyPr>
          <a:lstStyle/>
          <a:p>
            <a:pPr marL="0" lvl="0" indent="0" rtl="0">
              <a:spcBef>
                <a:spcPts val="0"/>
              </a:spcBef>
              <a:buNone/>
            </a:pPr>
            <a:r>
              <a:rPr lang="en" sz="1400"/>
              <a:t>Translate text within an app</a:t>
            </a:r>
          </a:p>
        </p:txBody>
      </p:sp>
      <p:sp>
        <p:nvSpPr>
          <p:cNvPr id="725" name="Shape 725"/>
          <p:cNvSpPr txBox="1">
            <a:spLocks noGrp="1"/>
          </p:cNvSpPr>
          <p:nvPr>
            <p:ph type="title"/>
          </p:nvPr>
        </p:nvSpPr>
        <p:spPr>
          <a:xfrm>
            <a:off x="6245122" y="3668337"/>
            <a:ext cx="2353200" cy="392100"/>
          </a:xfrm>
          <a:prstGeom prst="rect">
            <a:avLst/>
          </a:prstGeom>
        </p:spPr>
        <p:txBody>
          <a:bodyPr wrap="square" lIns="91425" tIns="91425" rIns="91425" bIns="91425" anchor="ctr" anchorCtr="0">
            <a:noAutofit/>
          </a:bodyPr>
          <a:lstStyle/>
          <a:p>
            <a:pPr marL="0" lvl="0" indent="0" rtl="0">
              <a:spcBef>
                <a:spcPts val="0"/>
              </a:spcBef>
              <a:buNone/>
            </a:pPr>
            <a:r>
              <a:rPr lang="en" sz="1800">
                <a:solidFill>
                  <a:schemeClr val="dk1"/>
                </a:solidFill>
              </a:rPr>
              <a:t>November 2015</a:t>
            </a:r>
          </a:p>
        </p:txBody>
      </p:sp>
      <p:sp>
        <p:nvSpPr>
          <p:cNvPr id="726" name="Shape 726"/>
          <p:cNvSpPr txBox="1">
            <a:spLocks noGrp="1"/>
          </p:cNvSpPr>
          <p:nvPr>
            <p:ph type="body" idx="4294967295"/>
          </p:nvPr>
        </p:nvSpPr>
        <p:spPr>
          <a:xfrm>
            <a:off x="6245125" y="3993750"/>
            <a:ext cx="2353200" cy="578700"/>
          </a:xfrm>
          <a:prstGeom prst="rect">
            <a:avLst/>
          </a:prstGeom>
        </p:spPr>
        <p:txBody>
          <a:bodyPr wrap="square" lIns="91425" tIns="91425" rIns="91425" bIns="91425" anchor="t" anchorCtr="0">
            <a:noAutofit/>
          </a:bodyPr>
          <a:lstStyle/>
          <a:p>
            <a:pPr marL="0" lvl="0" indent="0" rtl="0">
              <a:spcBef>
                <a:spcPts val="0"/>
              </a:spcBef>
              <a:buNone/>
            </a:pPr>
            <a:r>
              <a:rPr lang="en" sz="1400"/>
              <a:t>Translate written text from English or German to Arabic with the click of a camera</a:t>
            </a:r>
          </a:p>
        </p:txBody>
      </p:sp>
      <p:cxnSp>
        <p:nvCxnSpPr>
          <p:cNvPr id="727" name="Shape 727"/>
          <p:cNvCxnSpPr/>
          <p:nvPr/>
        </p:nvCxnSpPr>
        <p:spPr>
          <a:xfrm>
            <a:off x="3174800" y="3113100"/>
            <a:ext cx="0" cy="828000"/>
          </a:xfrm>
          <a:prstGeom prst="straightConnector1">
            <a:avLst/>
          </a:prstGeom>
          <a:noFill/>
          <a:ln w="9525" cap="flat" cmpd="sng">
            <a:solidFill>
              <a:schemeClr val="dk2"/>
            </a:solidFill>
            <a:prstDash val="solid"/>
            <a:round/>
            <a:headEnd type="none" w="lg" len="lg"/>
            <a:tailEnd type="oval" w="lg" len="lg"/>
          </a:ln>
        </p:spPr>
      </p:cxnSp>
      <p:cxnSp>
        <p:nvCxnSpPr>
          <p:cNvPr id="728" name="Shape 728"/>
          <p:cNvCxnSpPr/>
          <p:nvPr/>
        </p:nvCxnSpPr>
        <p:spPr>
          <a:xfrm rot="10800000">
            <a:off x="4997750" y="1439375"/>
            <a:ext cx="0" cy="954600"/>
          </a:xfrm>
          <a:prstGeom prst="straightConnector1">
            <a:avLst/>
          </a:prstGeom>
          <a:noFill/>
          <a:ln w="9525" cap="flat" cmpd="sng">
            <a:solidFill>
              <a:schemeClr val="dk2"/>
            </a:solidFill>
            <a:prstDash val="solid"/>
            <a:round/>
            <a:headEnd type="none" w="lg" len="lg"/>
            <a:tailEnd type="oval" w="lg" len="lg"/>
          </a:ln>
        </p:spPr>
      </p:cxnSp>
      <p:cxnSp>
        <p:nvCxnSpPr>
          <p:cNvPr id="729" name="Shape 729"/>
          <p:cNvCxnSpPr/>
          <p:nvPr/>
        </p:nvCxnSpPr>
        <p:spPr>
          <a:xfrm>
            <a:off x="6168925" y="3113100"/>
            <a:ext cx="0" cy="828000"/>
          </a:xfrm>
          <a:prstGeom prst="straightConnector1">
            <a:avLst/>
          </a:prstGeom>
          <a:noFill/>
          <a:ln w="9525" cap="flat" cmpd="sng">
            <a:solidFill>
              <a:schemeClr val="dk2"/>
            </a:solidFill>
            <a:prstDash val="solid"/>
            <a:round/>
            <a:headEnd type="none" w="lg" len="lg"/>
            <a:tailEnd type="oval" w="lg" len="lg"/>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Shape 734"/>
          <p:cNvSpPr txBox="1">
            <a:spLocks noGrp="1"/>
          </p:cNvSpPr>
          <p:nvPr>
            <p:ph type="title"/>
          </p:nvPr>
        </p:nvSpPr>
        <p:spPr>
          <a:xfrm>
            <a:off x="283100" y="712150"/>
            <a:ext cx="8620500" cy="1019700"/>
          </a:xfrm>
          <a:prstGeom prst="rect">
            <a:avLst/>
          </a:prstGeom>
        </p:spPr>
        <p:txBody>
          <a:bodyPr wrap="square" lIns="91425" tIns="91425" rIns="91425" bIns="91425" anchor="t" anchorCtr="0">
            <a:noAutofit/>
          </a:bodyPr>
          <a:lstStyle/>
          <a:p>
            <a:pPr marL="0" lvl="0" indent="0" rtl="0">
              <a:spcBef>
                <a:spcPts val="0"/>
              </a:spcBef>
              <a:buNone/>
            </a:pPr>
            <a:r>
              <a:rPr lang="en"/>
              <a:t>What people are saying</a:t>
            </a:r>
          </a:p>
        </p:txBody>
      </p:sp>
      <p:sp>
        <p:nvSpPr>
          <p:cNvPr id="735" name="Shape 735"/>
          <p:cNvSpPr/>
          <p:nvPr/>
        </p:nvSpPr>
        <p:spPr>
          <a:xfrm>
            <a:off x="371775" y="1988900"/>
            <a:ext cx="2629500" cy="2244900"/>
          </a:xfrm>
          <a:prstGeom prst="wedgeRectCallout">
            <a:avLst>
              <a:gd name="adj1" fmla="val -20833"/>
              <a:gd name="adj2" fmla="val 62500"/>
            </a:avLst>
          </a:prstGeom>
          <a:solidFill>
            <a:schemeClr val="accent2"/>
          </a:solidFill>
          <a:ln>
            <a:noFill/>
          </a:ln>
        </p:spPr>
        <p:txBody>
          <a:bodyPr wrap="square" lIns="91425" tIns="91425" rIns="91425" bIns="91425" anchor="ctr" anchorCtr="0">
            <a:noAutofit/>
          </a:bodyPr>
          <a:lstStyle/>
          <a:p>
            <a:pPr marL="0" lvl="0" indent="0">
              <a:spcBef>
                <a:spcPts val="0"/>
              </a:spcBef>
              <a:buNone/>
            </a:pPr>
            <a:endParaRPr/>
          </a:p>
        </p:txBody>
      </p:sp>
      <p:sp>
        <p:nvSpPr>
          <p:cNvPr id="736" name="Shape 736"/>
          <p:cNvSpPr/>
          <p:nvPr/>
        </p:nvSpPr>
        <p:spPr>
          <a:xfrm>
            <a:off x="3210432" y="1988900"/>
            <a:ext cx="2629500" cy="2244900"/>
          </a:xfrm>
          <a:prstGeom prst="wedgeRectCallout">
            <a:avLst>
              <a:gd name="adj1" fmla="val -20833"/>
              <a:gd name="adj2" fmla="val 62500"/>
            </a:avLst>
          </a:prstGeom>
          <a:solidFill>
            <a:schemeClr val="accent5"/>
          </a:solidFill>
          <a:ln>
            <a:noFill/>
          </a:ln>
        </p:spPr>
        <p:txBody>
          <a:bodyPr wrap="square" lIns="91425" tIns="91425" rIns="91425" bIns="91425" anchor="ctr" anchorCtr="0">
            <a:noAutofit/>
          </a:bodyPr>
          <a:lstStyle/>
          <a:p>
            <a:pPr marL="0" lvl="0" indent="0">
              <a:spcBef>
                <a:spcPts val="0"/>
              </a:spcBef>
              <a:buNone/>
            </a:pPr>
            <a:endParaRPr/>
          </a:p>
        </p:txBody>
      </p:sp>
      <p:sp>
        <p:nvSpPr>
          <p:cNvPr id="737" name="Shape 737"/>
          <p:cNvSpPr/>
          <p:nvPr/>
        </p:nvSpPr>
        <p:spPr>
          <a:xfrm>
            <a:off x="6049089" y="1988900"/>
            <a:ext cx="2629500" cy="2244900"/>
          </a:xfrm>
          <a:prstGeom prst="wedgeRectCallout">
            <a:avLst>
              <a:gd name="adj1" fmla="val -20833"/>
              <a:gd name="adj2" fmla="val 62500"/>
            </a:avLst>
          </a:prstGeom>
          <a:solidFill>
            <a:schemeClr val="dk1"/>
          </a:solidFill>
          <a:ln>
            <a:noFill/>
          </a:ln>
        </p:spPr>
        <p:txBody>
          <a:bodyPr wrap="square" lIns="91425" tIns="91425" rIns="91425" bIns="91425" anchor="ctr" anchorCtr="0">
            <a:noAutofit/>
          </a:bodyPr>
          <a:lstStyle/>
          <a:p>
            <a:pPr marL="0" lvl="0" indent="0">
              <a:spcBef>
                <a:spcPts val="0"/>
              </a:spcBef>
              <a:buNone/>
            </a:pPr>
            <a:endParaRPr/>
          </a:p>
        </p:txBody>
      </p:sp>
      <p:sp>
        <p:nvSpPr>
          <p:cNvPr id="738" name="Shape 738"/>
          <p:cNvSpPr txBox="1">
            <a:spLocks noGrp="1"/>
          </p:cNvSpPr>
          <p:nvPr>
            <p:ph type="title"/>
          </p:nvPr>
        </p:nvSpPr>
        <p:spPr>
          <a:xfrm>
            <a:off x="6125275" y="2061900"/>
            <a:ext cx="2481600" cy="2005800"/>
          </a:xfrm>
          <a:prstGeom prst="rect">
            <a:avLst/>
          </a:prstGeom>
        </p:spPr>
        <p:txBody>
          <a:bodyPr wrap="square" lIns="91425" tIns="91425" rIns="91425" bIns="91425" anchor="t" anchorCtr="0">
            <a:noAutofit/>
          </a:bodyPr>
          <a:lstStyle/>
          <a:p>
            <a:pPr marL="0" lvl="0" indent="0" rtl="0">
              <a:spcBef>
                <a:spcPts val="0"/>
              </a:spcBef>
              <a:spcAft>
                <a:spcPts val="1200"/>
              </a:spcAft>
              <a:buNone/>
            </a:pPr>
            <a:r>
              <a:rPr lang="en" sz="2100"/>
              <a:t>Translate has officially inspired me to learn French </a:t>
            </a:r>
          </a:p>
          <a:p>
            <a:pPr marL="0" lvl="0" indent="0" rtl="0">
              <a:spcBef>
                <a:spcPts val="0"/>
              </a:spcBef>
              <a:spcAft>
                <a:spcPts val="1200"/>
              </a:spcAft>
              <a:buNone/>
            </a:pPr>
            <a:r>
              <a:rPr lang="en" sz="1400" b="0"/>
              <a:t>Abby Author</a:t>
            </a:r>
            <a:r>
              <a:rPr lang="en" sz="1400" b="0">
                <a:solidFill>
                  <a:schemeClr val="lt1"/>
                </a:solidFill>
              </a:rPr>
              <a:t>, NYC</a:t>
            </a:r>
          </a:p>
        </p:txBody>
      </p:sp>
      <p:sp>
        <p:nvSpPr>
          <p:cNvPr id="739" name="Shape 739"/>
          <p:cNvSpPr txBox="1">
            <a:spLocks noGrp="1"/>
          </p:cNvSpPr>
          <p:nvPr>
            <p:ph type="title"/>
          </p:nvPr>
        </p:nvSpPr>
        <p:spPr>
          <a:xfrm>
            <a:off x="447975" y="2061900"/>
            <a:ext cx="2481600" cy="2005800"/>
          </a:xfrm>
          <a:prstGeom prst="rect">
            <a:avLst/>
          </a:prstGeom>
        </p:spPr>
        <p:txBody>
          <a:bodyPr wrap="square" lIns="91425" tIns="91425" rIns="91425" bIns="91425" anchor="t" anchorCtr="0">
            <a:noAutofit/>
          </a:bodyPr>
          <a:lstStyle/>
          <a:p>
            <a:pPr marL="0" lvl="0" indent="0" rtl="0">
              <a:spcBef>
                <a:spcPts val="0"/>
              </a:spcBef>
              <a:spcAft>
                <a:spcPts val="1200"/>
              </a:spcAft>
              <a:buNone/>
            </a:pPr>
            <a:r>
              <a:rPr lang="en" sz="2100"/>
              <a:t>With this app, I’m confident to plan a trip to rural Vietnam</a:t>
            </a:r>
          </a:p>
          <a:p>
            <a:pPr marL="0" lvl="0" indent="0" rtl="0">
              <a:spcBef>
                <a:spcPts val="0"/>
              </a:spcBef>
              <a:spcAft>
                <a:spcPts val="1200"/>
              </a:spcAft>
              <a:buNone/>
            </a:pPr>
            <a:r>
              <a:rPr lang="en" sz="1400" b="0"/>
              <a:t>Wendy Writer</a:t>
            </a:r>
            <a:r>
              <a:rPr lang="en" sz="1400" b="0">
                <a:solidFill>
                  <a:schemeClr val="lt1"/>
                </a:solidFill>
              </a:rPr>
              <a:t>, CA</a:t>
            </a:r>
          </a:p>
        </p:txBody>
      </p:sp>
      <p:sp>
        <p:nvSpPr>
          <p:cNvPr id="740" name="Shape 740"/>
          <p:cNvSpPr txBox="1">
            <a:spLocks noGrp="1"/>
          </p:cNvSpPr>
          <p:nvPr>
            <p:ph type="title"/>
          </p:nvPr>
        </p:nvSpPr>
        <p:spPr>
          <a:xfrm>
            <a:off x="3286625" y="2061900"/>
            <a:ext cx="2481600" cy="2005800"/>
          </a:xfrm>
          <a:prstGeom prst="rect">
            <a:avLst/>
          </a:prstGeom>
        </p:spPr>
        <p:txBody>
          <a:bodyPr wrap="square" lIns="91425" tIns="91425" rIns="91425" bIns="91425" anchor="t" anchorCtr="0">
            <a:noAutofit/>
          </a:bodyPr>
          <a:lstStyle/>
          <a:p>
            <a:pPr marL="0" lvl="0" indent="0" rtl="0">
              <a:spcBef>
                <a:spcPts val="0"/>
              </a:spcBef>
              <a:spcAft>
                <a:spcPts val="1200"/>
              </a:spcAft>
              <a:buNone/>
            </a:pPr>
            <a:r>
              <a:rPr lang="en" sz="2100"/>
              <a:t>Visual translation feels like magic</a:t>
            </a:r>
          </a:p>
          <a:p>
            <a:pPr marL="0" lvl="0" indent="0" rtl="0">
              <a:spcBef>
                <a:spcPts val="0"/>
              </a:spcBef>
              <a:spcAft>
                <a:spcPts val="1200"/>
              </a:spcAft>
              <a:buNone/>
            </a:pPr>
            <a:r>
              <a:rPr lang="en" sz="1400" b="0"/>
              <a:t>Ronny Reader</a:t>
            </a:r>
            <a:r>
              <a:rPr lang="en" sz="1400" b="0">
                <a:solidFill>
                  <a:schemeClr val="lt1"/>
                </a:solidFill>
              </a:rPr>
              <a:t>, NYC</a:t>
            </a:r>
          </a:p>
        </p:txBody>
      </p:sp>
      <p:sp>
        <p:nvSpPr>
          <p:cNvPr id="741" name="Shape 741"/>
          <p:cNvSpPr txBox="1"/>
          <p:nvPr/>
        </p:nvSpPr>
        <p:spPr>
          <a:xfrm>
            <a:off x="283100" y="4654975"/>
            <a:ext cx="6244200" cy="257700"/>
          </a:xfrm>
          <a:prstGeom prst="rect">
            <a:avLst/>
          </a:prstGeom>
          <a:noFill/>
          <a:ln>
            <a:noFill/>
          </a:ln>
        </p:spPr>
        <p:txBody>
          <a:bodyPr wrap="square" lIns="91425" tIns="91425" rIns="91425" bIns="91425" anchor="ctr" anchorCtr="0">
            <a:noAutofit/>
          </a:bodyPr>
          <a:lstStyle/>
          <a:p>
            <a:pPr marL="0" lvl="0" indent="0" rtl="0">
              <a:spcBef>
                <a:spcPts val="0"/>
              </a:spcBef>
              <a:buNone/>
            </a:pPr>
            <a:r>
              <a:rPr lang="en" sz="1200" i="1">
                <a:solidFill>
                  <a:schemeClr val="lt1"/>
                </a:solidFill>
                <a:latin typeface="Lato"/>
                <a:ea typeface="Lato"/>
                <a:cs typeface="Lato"/>
                <a:sym typeface="Lato"/>
              </a:rPr>
              <a:t>Quotes for illustration purposes only</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pic>
        <p:nvPicPr>
          <p:cNvPr id="746" name="Shape 746"/>
          <p:cNvPicPr preferRelativeResize="0"/>
          <p:nvPr/>
        </p:nvPicPr>
        <p:blipFill rotWithShape="1">
          <a:blip r:embed="rId3">
            <a:alphaModFix/>
          </a:blip>
          <a:srcRect l="2132" t="6554" r="6751" b="14093"/>
          <a:stretch/>
        </p:blipFill>
        <p:spPr>
          <a:xfrm>
            <a:off x="0" y="0"/>
            <a:ext cx="9144001" cy="5143500"/>
          </a:xfrm>
          <a:prstGeom prst="rect">
            <a:avLst/>
          </a:prstGeom>
          <a:noFill/>
          <a:ln>
            <a:noFill/>
          </a:ln>
        </p:spPr>
      </p:pic>
      <p:sp>
        <p:nvSpPr>
          <p:cNvPr id="747" name="Shape 747"/>
          <p:cNvSpPr txBox="1">
            <a:spLocks noGrp="1"/>
          </p:cNvSpPr>
          <p:nvPr>
            <p:ph type="title"/>
          </p:nvPr>
        </p:nvSpPr>
        <p:spPr>
          <a:xfrm>
            <a:off x="283099" y="712150"/>
            <a:ext cx="8622300" cy="3835500"/>
          </a:xfrm>
          <a:prstGeom prst="rect">
            <a:avLst/>
          </a:prstGeom>
        </p:spPr>
        <p:txBody>
          <a:bodyPr wrap="square" lIns="91425" tIns="91425" rIns="91425" bIns="91425" anchor="t" anchorCtr="0">
            <a:noAutofit/>
          </a:bodyPr>
          <a:lstStyle/>
          <a:p>
            <a:pPr marL="0" lvl="0" indent="0" rtl="0">
              <a:spcBef>
                <a:spcPts val="0"/>
              </a:spcBef>
              <a:buNone/>
            </a:pPr>
            <a:r>
              <a:rPr lang="en"/>
              <a:t>Know a 2nd language? </a:t>
            </a:r>
            <a:br>
              <a:rPr lang="en"/>
            </a:br>
            <a:r>
              <a:rPr lang="en"/>
              <a:t>Make Google Translate  even better by joining </a:t>
            </a:r>
            <a:br>
              <a:rPr lang="en"/>
            </a:br>
            <a:r>
              <a:rPr lang="en"/>
              <a:t>the </a:t>
            </a:r>
            <a:r>
              <a:rPr lang="en">
                <a:solidFill>
                  <a:schemeClr val="accent5"/>
                </a:solidFill>
                <a:hlinkClick r:id="rId4"/>
              </a:rPr>
              <a:t>community</a:t>
            </a:r>
            <a:r>
              <a:rPr lang="en"/>
              <a:t>.</a:t>
            </a:r>
          </a:p>
        </p:txBody>
      </p:sp>
      <p:grpSp>
        <p:nvGrpSpPr>
          <p:cNvPr id="748" name="Shape 748"/>
          <p:cNvGrpSpPr/>
          <p:nvPr/>
        </p:nvGrpSpPr>
        <p:grpSpPr>
          <a:xfrm>
            <a:off x="6781388" y="2464029"/>
            <a:ext cx="2212050" cy="2537076"/>
            <a:chOff x="6803275" y="395363"/>
            <a:chExt cx="2212050" cy="2537076"/>
          </a:xfrm>
        </p:grpSpPr>
        <p:pic>
          <p:nvPicPr>
            <p:cNvPr id="749" name="Shape 749"/>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id="750" name="Shape 750" descr="Piece of duct tape sticking a note to the slide"/>
            <p:cNvPicPr preferRelativeResize="0"/>
            <p:nvPr/>
          </p:nvPicPr>
          <p:blipFill rotWithShape="1">
            <a:blip r:embed="rId6">
              <a:alphaModFix/>
            </a:blip>
            <a:srcRect l="9244" t="5926" r="2118" b="10011"/>
            <a:stretch/>
          </p:blipFill>
          <p:spPr>
            <a:xfrm rot="154826">
              <a:off x="7370663" y="419419"/>
              <a:ext cx="1077273" cy="382687"/>
            </a:xfrm>
            <a:prstGeom prst="rect">
              <a:avLst/>
            </a:prstGeom>
            <a:noFill/>
            <a:ln>
              <a:noFill/>
            </a:ln>
          </p:spPr>
        </p:pic>
        <p:sp>
          <p:nvSpPr>
            <p:cNvPr id="751" name="Shape 751"/>
            <p:cNvSpPr txBox="1"/>
            <p:nvPr/>
          </p:nvSpPr>
          <p:spPr>
            <a:xfrm>
              <a:off x="6944800" y="684231"/>
              <a:ext cx="1929000" cy="2004000"/>
            </a:xfrm>
            <a:prstGeom prst="rect">
              <a:avLst/>
            </a:prstGeom>
            <a:noFill/>
            <a:ln>
              <a:noFill/>
            </a:ln>
          </p:spPr>
          <p:txBody>
            <a:bodyPr wrap="square" lIns="91425" tIns="91425" rIns="91425" bIns="91425" anchor="t" anchorCtr="0">
              <a:noAutofit/>
            </a:bodyPr>
            <a:lstStyle/>
            <a:p>
              <a:pPr marL="0" lvl="0" indent="0" rtl="0">
                <a:spcBef>
                  <a:spcPts val="0"/>
                </a:spcBef>
                <a:spcAft>
                  <a:spcPts val="800"/>
                </a:spcAft>
                <a:buNone/>
              </a:pPr>
              <a:r>
                <a:rPr lang="en" b="1">
                  <a:solidFill>
                    <a:schemeClr val="dk1"/>
                  </a:solidFill>
                  <a:latin typeface="Raleway"/>
                  <a:ea typeface="Raleway"/>
                  <a:cs typeface="Raleway"/>
                  <a:sym typeface="Raleway"/>
                </a:rPr>
                <a:t>Tip</a:t>
              </a:r>
            </a:p>
            <a:p>
              <a:pPr marL="0" lvl="0" indent="0" rtl="0">
                <a:spcBef>
                  <a:spcPts val="0"/>
                </a:spcBef>
                <a:spcAft>
                  <a:spcPts val="800"/>
                </a:spcAft>
                <a:buNone/>
              </a:pPr>
              <a:r>
                <a:rPr lang="en" sz="1200">
                  <a:solidFill>
                    <a:schemeClr val="dk2"/>
                  </a:solidFill>
                  <a:latin typeface="Raleway"/>
                  <a:ea typeface="Raleway"/>
                  <a:cs typeface="Raleway"/>
                  <a:sym typeface="Raleway"/>
                </a:rPr>
                <a:t>Inspire your audience to act on the information they just learned. </a:t>
              </a:r>
            </a:p>
            <a:p>
              <a:pPr marL="0" lvl="0" indent="0" rtl="0">
                <a:spcBef>
                  <a:spcPts val="0"/>
                </a:spcBef>
                <a:spcAft>
                  <a:spcPts val="800"/>
                </a:spcAft>
                <a:buNone/>
              </a:pPr>
              <a:r>
                <a:rPr lang="en" sz="1200">
                  <a:solidFill>
                    <a:schemeClr val="dk2"/>
                  </a:solidFill>
                  <a:latin typeface="Raleway"/>
                  <a:ea typeface="Raleway"/>
                  <a:cs typeface="Raleway"/>
                  <a:sym typeface="Raleway"/>
                </a:rPr>
                <a:t>Depending on your idea, this can be anything from downloading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an app to joining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an organization.</a:t>
              </a: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755"/>
        <p:cNvGrpSpPr/>
        <p:nvPr/>
      </p:nvGrpSpPr>
      <p:grpSpPr>
        <a:xfrm>
          <a:off x="0" y="0"/>
          <a:ext cx="0" cy="0"/>
          <a:chOff x="0" y="0"/>
          <a:chExt cx="0" cy="0"/>
        </a:xfrm>
      </p:grpSpPr>
      <p:pic>
        <p:nvPicPr>
          <p:cNvPr id="756" name="Shape 756"/>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757" name="Shape 757"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758" name="Shape 758"/>
          <p:cNvSpPr txBox="1"/>
          <p:nvPr/>
        </p:nvSpPr>
        <p:spPr>
          <a:xfrm>
            <a:off x="2855550" y="687397"/>
            <a:ext cx="3432900" cy="762600"/>
          </a:xfrm>
          <a:prstGeom prst="rect">
            <a:avLst/>
          </a:prstGeom>
          <a:noFill/>
          <a:ln>
            <a:noFill/>
          </a:ln>
        </p:spPr>
        <p:txBody>
          <a:bodyPr wrap="square" lIns="91425" tIns="91425" rIns="91425" bIns="91425" anchor="b" anchorCtr="0">
            <a:noAutofit/>
          </a:bodyPr>
          <a:lstStyle/>
          <a:p>
            <a:pPr marL="0" lvl="0" indent="0" rtl="0">
              <a:spcBef>
                <a:spcPts val="0"/>
              </a:spcBef>
              <a:buNone/>
            </a:pPr>
            <a:r>
              <a:rPr lang="en" sz="3000" b="1">
                <a:solidFill>
                  <a:schemeClr val="lt2"/>
                </a:solidFill>
                <a:latin typeface="Raleway"/>
                <a:ea typeface="Raleway"/>
                <a:cs typeface="Raleway"/>
                <a:sym typeface="Raleway"/>
              </a:rPr>
              <a:t>Good luck!</a:t>
            </a:r>
          </a:p>
        </p:txBody>
      </p:sp>
      <p:sp>
        <p:nvSpPr>
          <p:cNvPr id="759" name="Shape 759"/>
          <p:cNvSpPr txBox="1">
            <a:spLocks noGrp="1"/>
          </p:cNvSpPr>
          <p:nvPr>
            <p:ph type="body" idx="4294967295"/>
          </p:nvPr>
        </p:nvSpPr>
        <p:spPr>
          <a:xfrm>
            <a:off x="2855550" y="1377478"/>
            <a:ext cx="3432900" cy="1633500"/>
          </a:xfrm>
          <a:prstGeom prst="rect">
            <a:avLst/>
          </a:prstGeom>
        </p:spPr>
        <p:txBody>
          <a:bodyPr wrap="square" lIns="91425" tIns="91425" rIns="91425" bIns="91425" anchor="t" anchorCtr="0">
            <a:noAutofit/>
          </a:bodyPr>
          <a:lstStyle/>
          <a:p>
            <a:pPr marL="0" lvl="0" indent="-69850" rtl="0">
              <a:spcBef>
                <a:spcPts val="0"/>
              </a:spcBef>
              <a:spcAft>
                <a:spcPts val="1200"/>
              </a:spcAft>
              <a:buClr>
                <a:schemeClr val="dk2"/>
              </a:buClr>
              <a:buSzPts val="1100"/>
              <a:buFont typeface="Arial"/>
              <a:buNone/>
            </a:pPr>
            <a:r>
              <a:rPr lang="en" sz="1200">
                <a:latin typeface="Raleway"/>
                <a:ea typeface="Raleway"/>
                <a:cs typeface="Raleway"/>
                <a:sym typeface="Raleway"/>
              </a:rPr>
              <a:t>We hope you’ll use these tips to go out and deliver a memorable pitch for your product </a:t>
            </a:r>
            <a:br>
              <a:rPr lang="en" sz="1200">
                <a:latin typeface="Raleway"/>
                <a:ea typeface="Raleway"/>
                <a:cs typeface="Raleway"/>
                <a:sym typeface="Raleway"/>
              </a:rPr>
            </a:br>
            <a:r>
              <a:rPr lang="en" sz="1200">
                <a:latin typeface="Raleway"/>
                <a:ea typeface="Raleway"/>
                <a:cs typeface="Raleway"/>
                <a:sym typeface="Raleway"/>
              </a:rPr>
              <a:t>or service!</a:t>
            </a:r>
          </a:p>
          <a:p>
            <a:pPr marL="0" lvl="0" indent="0" rtl="0">
              <a:spcBef>
                <a:spcPts val="0"/>
              </a:spcBef>
              <a:spcAft>
                <a:spcPts val="1200"/>
              </a:spcAft>
              <a:buNone/>
            </a:pPr>
            <a:r>
              <a:rPr lang="en" sz="1200">
                <a:latin typeface="Raleway"/>
                <a:ea typeface="Raleway"/>
                <a:cs typeface="Raleway"/>
                <a:sym typeface="Raleway"/>
              </a:rPr>
              <a:t>For more (free) presentation tips relevant to other types of messages, go to</a:t>
            </a:r>
            <a:br>
              <a:rPr lang="en" sz="1200">
                <a:latin typeface="Raleway"/>
                <a:ea typeface="Raleway"/>
                <a:cs typeface="Raleway"/>
                <a:sym typeface="Raleway"/>
              </a:rPr>
            </a:br>
            <a:r>
              <a:rPr lang="en" sz="1200" u="sng">
                <a:solidFill>
                  <a:schemeClr val="dk1"/>
                </a:solidFill>
                <a:latin typeface="Raleway"/>
                <a:ea typeface="Raleway"/>
                <a:cs typeface="Raleway"/>
                <a:sym typeface="Raleway"/>
                <a:hlinkClick r:id="rId5"/>
              </a:rPr>
              <a:t>heathbrothers.com/presentations</a:t>
            </a:r>
          </a:p>
        </p:txBody>
      </p:sp>
      <p:pic>
        <p:nvPicPr>
          <p:cNvPr id="760" name="Shape 760" descr="Book titled, &quot;Made To Stick,&quot; standing on its side"/>
          <p:cNvPicPr preferRelativeResize="0"/>
          <p:nvPr/>
        </p:nvPicPr>
        <p:blipFill>
          <a:blip r:embed="rId6">
            <a:alphaModFix/>
          </a:blip>
          <a:stretch>
            <a:fillRect/>
          </a:stretch>
        </p:blipFill>
        <p:spPr>
          <a:xfrm>
            <a:off x="5176950" y="3083225"/>
            <a:ext cx="1184925" cy="1545950"/>
          </a:xfrm>
          <a:prstGeom prst="rect">
            <a:avLst/>
          </a:prstGeom>
          <a:noFill/>
          <a:ln>
            <a:noFill/>
          </a:ln>
        </p:spPr>
      </p:pic>
      <p:sp>
        <p:nvSpPr>
          <p:cNvPr id="761" name="Shape 761"/>
          <p:cNvSpPr txBox="1"/>
          <p:nvPr/>
        </p:nvSpPr>
        <p:spPr>
          <a:xfrm>
            <a:off x="2855550" y="3495513"/>
            <a:ext cx="2103000" cy="1012200"/>
          </a:xfrm>
          <a:prstGeom prst="rect">
            <a:avLst/>
          </a:prstGeom>
          <a:noFill/>
          <a:ln>
            <a:noFill/>
          </a:ln>
        </p:spPr>
        <p:txBody>
          <a:bodyPr wrap="square" lIns="91425" tIns="91425" rIns="91425" bIns="91425" anchor="b" anchorCtr="0">
            <a:noAutofit/>
          </a:bodyPr>
          <a:lstStyle/>
          <a:p>
            <a:pPr marL="0" lvl="0" indent="0" rtl="0">
              <a:lnSpc>
                <a:spcPct val="115000"/>
              </a:lnSpc>
              <a:spcBef>
                <a:spcPts val="0"/>
              </a:spcBef>
              <a:spcAft>
                <a:spcPts val="0"/>
              </a:spcAft>
              <a:buNone/>
            </a:pPr>
            <a:r>
              <a:rPr lang="en" sz="1200">
                <a:solidFill>
                  <a:schemeClr val="dk2"/>
                </a:solidFill>
                <a:latin typeface="Raleway"/>
                <a:ea typeface="Raleway"/>
                <a:cs typeface="Raleway"/>
                <a:sym typeface="Raleway"/>
              </a:rPr>
              <a:t>For more about making your ideas stick with others, check out our book!</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Shape 152"/>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a:solidFill>
                  <a:schemeClr val="dk1"/>
                </a:solidFill>
              </a:rPr>
              <a:t>Selling your idea</a:t>
            </a:r>
          </a:p>
        </p:txBody>
      </p:sp>
      <p:sp>
        <p:nvSpPr>
          <p:cNvPr id="153" name="Shape 153"/>
          <p:cNvSpPr txBox="1">
            <a:spLocks noGrp="1"/>
          </p:cNvSpPr>
          <p:nvPr>
            <p:ph type="title" idx="4294967295"/>
          </p:nvPr>
        </p:nvSpPr>
        <p:spPr>
          <a:xfrm>
            <a:off x="499950" y="582800"/>
            <a:ext cx="8144100" cy="3067500"/>
          </a:xfrm>
          <a:prstGeom prst="rect">
            <a:avLst/>
          </a:prstGeom>
        </p:spPr>
        <p:txBody>
          <a:bodyPr wrap="square" lIns="91425" tIns="91425" rIns="91425" bIns="91425" anchor="t" anchorCtr="0">
            <a:noAutofit/>
          </a:bodyPr>
          <a:lstStyle/>
          <a:p>
            <a:pPr marL="0" lvl="0" indent="0" rtl="0">
              <a:lnSpc>
                <a:spcPct val="115000"/>
              </a:lnSpc>
              <a:spcBef>
                <a:spcPts val="0"/>
              </a:spcBef>
              <a:spcAft>
                <a:spcPts val="1600"/>
              </a:spcAft>
              <a:buNone/>
            </a:pPr>
            <a:r>
              <a:rPr lang="en" sz="2500" b="1" u="sng" dirty="0">
                <a:latin typeface="Lato"/>
                <a:ea typeface="Lato"/>
                <a:cs typeface="Lato"/>
                <a:sym typeface="Lato"/>
              </a:rPr>
              <a:t>Simplified Hypothetical Example:</a:t>
            </a:r>
          </a:p>
          <a:p>
            <a:pPr marL="0" lvl="0" indent="0" rtl="0">
              <a:lnSpc>
                <a:spcPct val="115000"/>
              </a:lnSpc>
              <a:spcBef>
                <a:spcPts val="0"/>
              </a:spcBef>
              <a:spcAft>
                <a:spcPts val="1600"/>
              </a:spcAft>
              <a:buNone/>
            </a:pPr>
            <a:r>
              <a:rPr lang="en" sz="2500" dirty="0">
                <a:latin typeface="Lato"/>
                <a:ea typeface="Lato"/>
                <a:cs typeface="Lato"/>
                <a:sym typeface="Lato"/>
              </a:rPr>
              <a:t>Suppose Nicholas’s genotype </a:t>
            </a:r>
            <a:r>
              <a:rPr lang="en-US" sz="2500" dirty="0" smtClean="0">
                <a:latin typeface="Lato"/>
                <a:ea typeface="Lato"/>
                <a:cs typeface="Lato"/>
                <a:sym typeface="Lato"/>
              </a:rPr>
              <a:t>has a gene sequence that </a:t>
            </a:r>
            <a:r>
              <a:rPr lang="en" sz="2500" dirty="0" smtClean="0">
                <a:latin typeface="Lato"/>
                <a:ea typeface="Lato"/>
                <a:cs typeface="Lato"/>
                <a:sym typeface="Lato"/>
              </a:rPr>
              <a:t>includes </a:t>
            </a:r>
            <a:r>
              <a:rPr lang="en" sz="2500" dirty="0">
                <a:latin typeface="Lato"/>
                <a:ea typeface="Lato"/>
                <a:cs typeface="Lato"/>
                <a:sym typeface="Lato"/>
              </a:rPr>
              <a:t>the sequence of genes </a:t>
            </a:r>
            <a:r>
              <a:rPr lang="en" sz="2500" dirty="0" smtClean="0">
                <a:latin typeface="Lato"/>
                <a:ea typeface="Lato"/>
                <a:cs typeface="Lato"/>
                <a:sym typeface="Lato"/>
              </a:rPr>
              <a:t>H</a:t>
            </a:r>
            <a:r>
              <a:rPr lang="en-US" sz="2500" dirty="0" smtClean="0">
                <a:latin typeface="Lato"/>
                <a:ea typeface="Lato"/>
                <a:cs typeface="Lato"/>
                <a:sym typeface="Lato"/>
              </a:rPr>
              <a:t>SP</a:t>
            </a:r>
            <a:r>
              <a:rPr lang="en" sz="2500" dirty="0" smtClean="0">
                <a:latin typeface="Lato"/>
                <a:ea typeface="Lato"/>
                <a:cs typeface="Lato"/>
                <a:sym typeface="Lato"/>
              </a:rPr>
              <a:t>70</a:t>
            </a:r>
            <a:r>
              <a:rPr lang="en" sz="2500" dirty="0">
                <a:latin typeface="Lato"/>
                <a:ea typeface="Lato"/>
                <a:cs typeface="Lato"/>
                <a:sym typeface="Lato"/>
              </a:rPr>
              <a:t>, </a:t>
            </a:r>
            <a:r>
              <a:rPr lang="en" sz="2500" dirty="0" smtClean="0">
                <a:latin typeface="Lato"/>
                <a:ea typeface="Lato"/>
                <a:cs typeface="Lato"/>
                <a:sym typeface="Lato"/>
              </a:rPr>
              <a:t>B</a:t>
            </a:r>
            <a:r>
              <a:rPr lang="en-US" sz="2500" dirty="0" smtClean="0">
                <a:latin typeface="Lato"/>
                <a:ea typeface="Lato"/>
                <a:cs typeface="Lato"/>
                <a:sym typeface="Lato"/>
              </a:rPr>
              <a:t>RAF</a:t>
            </a:r>
            <a:r>
              <a:rPr lang="en-US" sz="2500" dirty="0" smtClean="0">
                <a:latin typeface="Lato"/>
                <a:ea typeface="Lato"/>
                <a:cs typeface="Lato"/>
                <a:sym typeface="Lato"/>
              </a:rPr>
              <a:t>, SRY</a:t>
            </a:r>
            <a:r>
              <a:rPr lang="en" sz="2500" dirty="0" smtClean="0">
                <a:latin typeface="Lato"/>
                <a:ea typeface="Lato"/>
                <a:cs typeface="Lato"/>
                <a:sym typeface="Lato"/>
              </a:rPr>
              <a:t>1</a:t>
            </a:r>
            <a:r>
              <a:rPr lang="en-US" sz="2500" dirty="0" smtClean="0">
                <a:latin typeface="Lato"/>
                <a:ea typeface="Lato"/>
                <a:cs typeface="Lato"/>
                <a:sym typeface="Lato"/>
              </a:rPr>
              <a:t>, MCM6</a:t>
            </a:r>
            <a:r>
              <a:rPr lang="en" sz="2500" dirty="0" smtClean="0">
                <a:latin typeface="Lato"/>
                <a:ea typeface="Lato"/>
                <a:cs typeface="Lato"/>
                <a:sym typeface="Lato"/>
              </a:rPr>
              <a:t> </a:t>
            </a:r>
            <a:r>
              <a:rPr lang="en" sz="2500" dirty="0">
                <a:latin typeface="Lato"/>
                <a:ea typeface="Lato"/>
                <a:cs typeface="Lato"/>
                <a:sym typeface="Lato"/>
              </a:rPr>
              <a:t>means that Nicholas will have blue eyes. </a:t>
            </a:r>
            <a:r>
              <a:rPr lang="en-US" sz="2500" dirty="0" smtClean="0">
                <a:latin typeface="Lato"/>
                <a:ea typeface="Lato"/>
                <a:cs typeface="Lato"/>
                <a:sym typeface="Lato"/>
              </a:rPr>
              <a:t> The eye color is a phenotype.</a:t>
            </a:r>
            <a:r>
              <a:rPr lang="en" sz="2500" dirty="0" smtClean="0">
                <a:latin typeface="Lato"/>
                <a:ea typeface="Lato"/>
                <a:cs typeface="Lato"/>
                <a:sym typeface="Lato"/>
              </a:rPr>
              <a:t> </a:t>
            </a:r>
            <a:endParaRPr lang="en" sz="2500" dirty="0">
              <a:latin typeface="Lato"/>
              <a:ea typeface="Lato"/>
              <a:cs typeface="Lato"/>
              <a:sym typeface="Lato"/>
            </a:endParaRPr>
          </a:p>
        </p:txBody>
      </p:sp>
      <p:pic>
        <p:nvPicPr>
          <p:cNvPr id="4" name="Shape 165"/>
          <p:cNvPicPr preferRelativeResize="0"/>
          <p:nvPr/>
        </p:nvPicPr>
        <p:blipFill>
          <a:blip r:embed="rId3">
            <a:alphaModFix/>
          </a:blip>
          <a:stretch>
            <a:fillRect/>
          </a:stretch>
        </p:blipFill>
        <p:spPr>
          <a:xfrm>
            <a:off x="3302752" y="2613199"/>
            <a:ext cx="4229349" cy="2530301"/>
          </a:xfrm>
          <a:prstGeom prst="rect">
            <a:avLst/>
          </a:prstGeom>
          <a:noFill/>
          <a:ln>
            <a:noFill/>
          </a:ln>
        </p:spPr>
      </p:pic>
      <p:sp>
        <p:nvSpPr>
          <p:cNvPr id="5" name="Shape 171"/>
          <p:cNvSpPr/>
          <p:nvPr/>
        </p:nvSpPr>
        <p:spPr>
          <a:xfrm>
            <a:off x="3436595" y="3558200"/>
            <a:ext cx="81600" cy="184200"/>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6" name="Shape 170"/>
          <p:cNvSpPr/>
          <p:nvPr/>
        </p:nvSpPr>
        <p:spPr>
          <a:xfrm>
            <a:off x="3890817" y="3832824"/>
            <a:ext cx="81600" cy="768000"/>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7" name="Shape 172"/>
          <p:cNvSpPr/>
          <p:nvPr/>
        </p:nvSpPr>
        <p:spPr>
          <a:xfrm>
            <a:off x="4363657" y="4216824"/>
            <a:ext cx="104171" cy="384000"/>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8" name="Shape 173"/>
          <p:cNvSpPr/>
          <p:nvPr/>
        </p:nvSpPr>
        <p:spPr>
          <a:xfrm>
            <a:off x="4918324" y="4459075"/>
            <a:ext cx="81600" cy="184200"/>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9" name="Shape 168"/>
          <p:cNvSpPr txBox="1"/>
          <p:nvPr/>
        </p:nvSpPr>
        <p:spPr>
          <a:xfrm>
            <a:off x="3162095" y="3596340"/>
            <a:ext cx="630600" cy="700800"/>
          </a:xfrm>
          <a:prstGeom prst="rect">
            <a:avLst/>
          </a:prstGeom>
          <a:noFill/>
          <a:ln>
            <a:noFill/>
          </a:ln>
        </p:spPr>
        <p:txBody>
          <a:bodyPr wrap="square" lIns="91425" tIns="91425" rIns="91425" bIns="91425" anchor="t" anchorCtr="0">
            <a:noAutofit/>
          </a:bodyPr>
          <a:lstStyle/>
          <a:p>
            <a:pPr marL="0" lvl="0" indent="0" rtl="0">
              <a:lnSpc>
                <a:spcPct val="115000"/>
              </a:lnSpc>
              <a:spcBef>
                <a:spcPts val="0"/>
              </a:spcBef>
              <a:spcAft>
                <a:spcPts val="1600"/>
              </a:spcAft>
              <a:buNone/>
            </a:pPr>
            <a:r>
              <a:rPr lang="en" sz="1200" dirty="0">
                <a:solidFill>
                  <a:schemeClr val="lt1"/>
                </a:solidFill>
                <a:latin typeface="Lato"/>
                <a:ea typeface="Lato"/>
                <a:cs typeface="Lato"/>
                <a:sym typeface="Lato"/>
              </a:rPr>
              <a:t>    </a:t>
            </a:r>
            <a:r>
              <a:rPr lang="en-US" sz="1200" dirty="0" smtClean="0">
                <a:solidFill>
                  <a:schemeClr val="lt1"/>
                </a:solidFill>
                <a:latin typeface="Lato"/>
                <a:ea typeface="Lato"/>
                <a:cs typeface="Lato"/>
                <a:sym typeface="Lato"/>
              </a:rPr>
              <a:t>HSP70</a:t>
            </a:r>
            <a:endParaRPr lang="en" sz="1200" dirty="0">
              <a:solidFill>
                <a:schemeClr val="lt1"/>
              </a:solidFill>
              <a:latin typeface="Lato"/>
              <a:ea typeface="Lato"/>
              <a:cs typeface="Lato"/>
              <a:sym typeface="Lato"/>
            </a:endParaRPr>
          </a:p>
        </p:txBody>
      </p:sp>
      <p:sp>
        <p:nvSpPr>
          <p:cNvPr id="10" name="Shape 169"/>
          <p:cNvSpPr txBox="1"/>
          <p:nvPr/>
        </p:nvSpPr>
        <p:spPr>
          <a:xfrm>
            <a:off x="3526752" y="4684050"/>
            <a:ext cx="3094800" cy="768000"/>
          </a:xfrm>
          <a:prstGeom prst="rect">
            <a:avLst/>
          </a:prstGeom>
          <a:noFill/>
          <a:ln>
            <a:noFill/>
          </a:ln>
        </p:spPr>
        <p:txBody>
          <a:bodyPr wrap="square" lIns="91425" tIns="91425" rIns="91425" bIns="91425" anchor="t" anchorCtr="0">
            <a:noAutofit/>
          </a:bodyPr>
          <a:lstStyle/>
          <a:p>
            <a:pPr marL="0" lvl="0" indent="0" rtl="0">
              <a:lnSpc>
                <a:spcPct val="115000"/>
              </a:lnSpc>
              <a:spcBef>
                <a:spcPts val="0"/>
              </a:spcBef>
              <a:spcAft>
                <a:spcPts val="1600"/>
              </a:spcAft>
              <a:buNone/>
            </a:pPr>
            <a:r>
              <a:rPr lang="en-US" sz="1200" dirty="0" smtClean="0">
                <a:solidFill>
                  <a:schemeClr val="lt1"/>
                </a:solidFill>
                <a:latin typeface="Lato"/>
                <a:ea typeface="Lato"/>
                <a:cs typeface="Lato"/>
                <a:sym typeface="Lato"/>
              </a:rPr>
              <a:t>  </a:t>
            </a:r>
            <a:r>
              <a:rPr lang="en" sz="1200" dirty="0" smtClean="0">
                <a:solidFill>
                  <a:schemeClr val="lt1"/>
                </a:solidFill>
                <a:latin typeface="Lato"/>
                <a:ea typeface="Lato"/>
                <a:cs typeface="Lato"/>
                <a:sym typeface="Lato"/>
              </a:rPr>
              <a:t>B</a:t>
            </a:r>
            <a:r>
              <a:rPr lang="en-US" sz="1200" dirty="0" smtClean="0">
                <a:solidFill>
                  <a:schemeClr val="lt1"/>
                </a:solidFill>
                <a:latin typeface="Lato"/>
                <a:ea typeface="Lato"/>
                <a:cs typeface="Lato"/>
                <a:sym typeface="Lato"/>
              </a:rPr>
              <a:t>RAF</a:t>
            </a:r>
            <a:r>
              <a:rPr lang="en" sz="1200" dirty="0" smtClean="0">
                <a:solidFill>
                  <a:schemeClr val="lt1"/>
                </a:solidFill>
                <a:latin typeface="Lato"/>
                <a:ea typeface="Lato"/>
                <a:cs typeface="Lato"/>
                <a:sym typeface="Lato"/>
              </a:rPr>
              <a:t>    </a:t>
            </a:r>
            <a:r>
              <a:rPr lang="en-US" sz="1200" dirty="0" smtClean="0">
                <a:solidFill>
                  <a:schemeClr val="lt1"/>
                </a:solidFill>
                <a:latin typeface="Lato"/>
                <a:ea typeface="Lato"/>
                <a:cs typeface="Lato"/>
                <a:sym typeface="Lato"/>
              </a:rPr>
              <a:t> SRY1</a:t>
            </a:r>
            <a:r>
              <a:rPr lang="en" sz="1200" dirty="0" smtClean="0">
                <a:solidFill>
                  <a:schemeClr val="lt1"/>
                </a:solidFill>
                <a:latin typeface="Lato"/>
                <a:ea typeface="Lato"/>
                <a:cs typeface="Lato"/>
                <a:sym typeface="Lato"/>
              </a:rPr>
              <a:t>     MCM6</a:t>
            </a:r>
            <a:endParaRPr lang="en" sz="1200" dirty="0">
              <a:solidFill>
                <a:schemeClr val="lt1"/>
              </a:solidFill>
              <a:latin typeface="Lato"/>
              <a:ea typeface="Lato"/>
              <a:cs typeface="Lato"/>
              <a:sym typeface="Lato"/>
            </a:endParaRPr>
          </a:p>
          <a:p>
            <a:pPr marL="0" lvl="0" indent="0" rtl="0">
              <a:lnSpc>
                <a:spcPct val="115000"/>
              </a:lnSpc>
              <a:spcBef>
                <a:spcPts val="0"/>
              </a:spcBef>
              <a:spcAft>
                <a:spcPts val="1600"/>
              </a:spcAft>
              <a:buNone/>
            </a:pPr>
            <a:endParaRPr sz="1200" dirty="0">
              <a:solidFill>
                <a:schemeClr val="lt1"/>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a:solidFill>
                  <a:schemeClr val="dk1"/>
                </a:solidFill>
              </a:rPr>
              <a:t>Selling your idea</a:t>
            </a:r>
          </a:p>
        </p:txBody>
      </p:sp>
      <p:sp>
        <p:nvSpPr>
          <p:cNvPr id="159" name="Shape 159"/>
          <p:cNvSpPr txBox="1">
            <a:spLocks noGrp="1"/>
          </p:cNvSpPr>
          <p:nvPr>
            <p:ph type="title" idx="4294967295"/>
          </p:nvPr>
        </p:nvSpPr>
        <p:spPr>
          <a:xfrm>
            <a:off x="499950" y="582800"/>
            <a:ext cx="8144100" cy="3067500"/>
          </a:xfrm>
          <a:prstGeom prst="rect">
            <a:avLst/>
          </a:prstGeom>
        </p:spPr>
        <p:txBody>
          <a:bodyPr wrap="square" lIns="91425" tIns="91425" rIns="91425" bIns="91425" anchor="t" anchorCtr="0">
            <a:noAutofit/>
          </a:bodyPr>
          <a:lstStyle/>
          <a:p>
            <a:pPr marL="0" lvl="0" indent="0" rtl="0">
              <a:lnSpc>
                <a:spcPct val="115000"/>
              </a:lnSpc>
              <a:spcBef>
                <a:spcPts val="0"/>
              </a:spcBef>
              <a:spcAft>
                <a:spcPts val="1600"/>
              </a:spcAft>
              <a:buNone/>
            </a:pPr>
            <a:r>
              <a:rPr lang="en" sz="2500" b="1" u="sng" dirty="0">
                <a:latin typeface="Lato"/>
                <a:ea typeface="Lato"/>
                <a:cs typeface="Lato"/>
                <a:sym typeface="Lato"/>
              </a:rPr>
              <a:t>Example Problem:</a:t>
            </a:r>
          </a:p>
          <a:p>
            <a:pPr marL="0" lvl="0" indent="0" rtl="0">
              <a:lnSpc>
                <a:spcPct val="115000"/>
              </a:lnSpc>
              <a:spcBef>
                <a:spcPts val="0"/>
              </a:spcBef>
              <a:spcAft>
                <a:spcPts val="1600"/>
              </a:spcAft>
              <a:buNone/>
            </a:pPr>
            <a:r>
              <a:rPr lang="en" sz="2500" dirty="0">
                <a:solidFill>
                  <a:srgbClr val="FFFFFF"/>
                </a:solidFill>
                <a:latin typeface="Lato"/>
                <a:ea typeface="Lato"/>
                <a:cs typeface="Lato"/>
                <a:sym typeface="Lato"/>
              </a:rPr>
              <a:t>With a series of DNA </a:t>
            </a:r>
            <a:r>
              <a:rPr lang="en-US" sz="2500" dirty="0" smtClean="0">
                <a:solidFill>
                  <a:srgbClr val="FFFFFF"/>
                </a:solidFill>
                <a:latin typeface="Lato"/>
                <a:ea typeface="Lato"/>
                <a:cs typeface="Lato"/>
                <a:sym typeface="Lato"/>
              </a:rPr>
              <a:t>of many species of animals </a:t>
            </a:r>
            <a:r>
              <a:rPr lang="en" sz="2500" dirty="0" smtClean="0">
                <a:solidFill>
                  <a:srgbClr val="FFFFFF"/>
                </a:solidFill>
                <a:latin typeface="Lato"/>
                <a:ea typeface="Lato"/>
                <a:cs typeface="Lato"/>
                <a:sym typeface="Lato"/>
              </a:rPr>
              <a:t>with </a:t>
            </a:r>
            <a:r>
              <a:rPr lang="en" sz="2500" dirty="0" err="1">
                <a:solidFill>
                  <a:srgbClr val="FFFFFF"/>
                </a:solidFill>
                <a:latin typeface="Lato"/>
                <a:ea typeface="Lato"/>
                <a:cs typeface="Lato"/>
                <a:sym typeface="Lato"/>
              </a:rPr>
              <a:t>substrands</a:t>
            </a:r>
            <a:r>
              <a:rPr lang="en" sz="2500" dirty="0">
                <a:solidFill>
                  <a:srgbClr val="FFFFFF"/>
                </a:solidFill>
                <a:latin typeface="Lato"/>
                <a:ea typeface="Lato"/>
                <a:cs typeface="Lato"/>
                <a:sym typeface="Lato"/>
              </a:rPr>
              <a:t> mapping to various phenotypes, can you create a predictor that decides </a:t>
            </a:r>
            <a:r>
              <a:rPr lang="en-US" sz="2500" dirty="0" smtClean="0">
                <a:solidFill>
                  <a:srgbClr val="FFFFFF"/>
                </a:solidFill>
                <a:latin typeface="Lato"/>
                <a:ea typeface="Lato"/>
                <a:cs typeface="Lato"/>
                <a:sym typeface="Lato"/>
              </a:rPr>
              <a:t>what phenotypes are actually important for species survival</a:t>
            </a:r>
            <a:r>
              <a:rPr lang="en" sz="2500" dirty="0" smtClean="0">
                <a:solidFill>
                  <a:srgbClr val="FFFFFF"/>
                </a:solidFill>
                <a:latin typeface="Lato"/>
                <a:ea typeface="Lato"/>
                <a:cs typeface="Lato"/>
                <a:sym typeface="Lato"/>
              </a:rPr>
              <a:t>?</a:t>
            </a:r>
            <a:r>
              <a:rPr lang="en" sz="2500" dirty="0" smtClean="0">
                <a:latin typeface="Lato"/>
                <a:ea typeface="Lato"/>
                <a:cs typeface="Lato"/>
                <a:sym typeface="Lato"/>
              </a:rPr>
              <a:t> </a:t>
            </a:r>
            <a:endParaRPr lang="en" sz="2500" dirty="0">
              <a:latin typeface="Lato"/>
              <a:ea typeface="Lato"/>
              <a:cs typeface="Lato"/>
              <a:sym typeface="Lato"/>
            </a:endParaRPr>
          </a:p>
        </p:txBody>
      </p:sp>
      <p:pic>
        <p:nvPicPr>
          <p:cNvPr id="4" name="Shape 165"/>
          <p:cNvPicPr preferRelativeResize="0"/>
          <p:nvPr/>
        </p:nvPicPr>
        <p:blipFill>
          <a:blip r:embed="rId3">
            <a:alphaModFix/>
          </a:blip>
          <a:stretch>
            <a:fillRect/>
          </a:stretch>
        </p:blipFill>
        <p:spPr>
          <a:xfrm>
            <a:off x="3902320" y="2890991"/>
            <a:ext cx="4229349" cy="25303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dirty="0" smtClean="0">
                <a:solidFill>
                  <a:schemeClr val="dk1"/>
                </a:solidFill>
              </a:rPr>
              <a:t>Selling your idea</a:t>
            </a:r>
            <a:endParaRPr lang="en" sz="3600" dirty="0">
              <a:solidFill>
                <a:schemeClr val="dk1"/>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1274110036"/>
              </p:ext>
            </p:extLst>
          </p:nvPr>
        </p:nvGraphicFramePr>
        <p:xfrm>
          <a:off x="4759433" y="0"/>
          <a:ext cx="4270695" cy="2688876"/>
        </p:xfrm>
        <a:graphic>
          <a:graphicData uri="http://schemas.openxmlformats.org/drawingml/2006/table">
            <a:tbl>
              <a:tblPr firstRow="1" bandRow="1">
                <a:tableStyleId>{39F92308-11FF-48E8-8484-38783F46644C}</a:tableStyleId>
              </a:tblPr>
              <a:tblGrid>
                <a:gridCol w="854139"/>
                <a:gridCol w="854139"/>
                <a:gridCol w="854139"/>
                <a:gridCol w="854139"/>
                <a:gridCol w="854139"/>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1041</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684</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3475</a:t>
                      </a:r>
                      <a:endParaRPr lang="en" sz="1400" dirty="0" smtClean="0">
                        <a:solidFill>
                          <a:schemeClr val="lt1"/>
                        </a:solidFill>
                        <a:latin typeface="Lato"/>
                        <a:ea typeface="Lato"/>
                        <a:cs typeface="Lato"/>
                        <a:sym typeface="Lato"/>
                      </a:endParaRPr>
                    </a:p>
                    <a:p>
                      <a:endParaRPr lang="en-US" dirty="0"/>
                    </a:p>
                  </a:txBody>
                  <a:tcPr/>
                </a:tc>
              </a:tr>
              <a:tr h="4848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978</a:t>
                      </a:r>
                      <a:endParaRPr lang="en" sz="1400" dirty="0" smtClean="0">
                        <a:solidFill>
                          <a:schemeClr val="lt1"/>
                        </a:solidFill>
                        <a:latin typeface="Lato"/>
                        <a:ea typeface="Lato"/>
                        <a:cs typeface="Lato"/>
                        <a:sym typeface="Lato"/>
                      </a:endParaRPr>
                    </a:p>
                    <a:p>
                      <a:endParaRPr lang="en-US" dirty="0"/>
                    </a:p>
                  </a:txBody>
                  <a:tcPr/>
                </a:tc>
              </a:tr>
            </a:tbl>
          </a:graphicData>
        </a:graphic>
      </p:graphicFrame>
      <p:graphicFrame>
        <p:nvGraphicFramePr>
          <p:cNvPr id="39" name="Table 38"/>
          <p:cNvGraphicFramePr>
            <a:graphicFrameLocks noGrp="1"/>
          </p:cNvGraphicFramePr>
          <p:nvPr>
            <p:extLst>
              <p:ext uri="{D42A27DB-BD31-4B8C-83A1-F6EECF244321}">
                <p14:modId xmlns:p14="http://schemas.microsoft.com/office/powerpoint/2010/main" val="986419178"/>
              </p:ext>
            </p:extLst>
          </p:nvPr>
        </p:nvGraphicFramePr>
        <p:xfrm>
          <a:off x="111920" y="2285"/>
          <a:ext cx="4366000" cy="2688876"/>
        </p:xfrm>
        <a:graphic>
          <a:graphicData uri="http://schemas.openxmlformats.org/drawingml/2006/table">
            <a:tbl>
              <a:tblPr firstRow="1" bandRow="1">
                <a:tableStyleId>{39F92308-11FF-48E8-8484-38783F46644C}</a:tableStyleId>
              </a:tblPr>
              <a:tblGrid>
                <a:gridCol w="873200"/>
                <a:gridCol w="873200"/>
                <a:gridCol w="873200"/>
                <a:gridCol w="873200"/>
                <a:gridCol w="873200"/>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246</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a:t>
                      </a:r>
                      <a:r>
                        <a:rPr lang="en-US" sz="1400" dirty="0" smtClean="0">
                          <a:solidFill>
                            <a:schemeClr val="lt1"/>
                          </a:solidFill>
                          <a:latin typeface="Lato"/>
                          <a:ea typeface="Lato"/>
                          <a:cs typeface="Lato"/>
                          <a:sym typeface="Lato"/>
                        </a:rPr>
                        <a:t>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3947</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1732</a:t>
                      </a:r>
                      <a:endParaRPr lang="en" sz="1400" dirty="0" smtClean="0">
                        <a:solidFill>
                          <a:schemeClr val="lt1"/>
                        </a:solidFill>
                        <a:latin typeface="Lato"/>
                        <a:ea typeface="Lato"/>
                        <a:cs typeface="Lato"/>
                        <a:sym typeface="Lato"/>
                      </a:endParaRPr>
                    </a:p>
                    <a:p>
                      <a:endParaRPr lang="en-US" dirty="0"/>
                    </a:p>
                  </a:txBody>
                  <a:tcPr/>
                </a:tc>
              </a:tr>
              <a:tr h="3192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2329</a:t>
                      </a:r>
                      <a:endParaRPr lang="en" sz="1400" dirty="0" smtClean="0">
                        <a:solidFill>
                          <a:schemeClr val="lt1"/>
                        </a:solidFill>
                        <a:latin typeface="Lato"/>
                        <a:ea typeface="Lato"/>
                        <a:cs typeface="Lato"/>
                        <a:sym typeface="Lato"/>
                      </a:endParaRPr>
                    </a:p>
                    <a:p>
                      <a:endParaRPr lang="en-US" dirty="0"/>
                    </a:p>
                  </a:txBody>
                  <a:tcPr/>
                </a:tc>
              </a:tr>
            </a:tbl>
          </a:graphicData>
        </a:graphic>
      </p:graphicFrame>
      <p:sp>
        <p:nvSpPr>
          <p:cNvPr id="11" name="TextBox 10"/>
          <p:cNvSpPr txBox="1"/>
          <p:nvPr/>
        </p:nvSpPr>
        <p:spPr>
          <a:xfrm>
            <a:off x="111920" y="3230880"/>
            <a:ext cx="8770823" cy="1138773"/>
          </a:xfrm>
          <a:prstGeom prst="rect">
            <a:avLst/>
          </a:prstGeom>
          <a:noFill/>
        </p:spPr>
        <p:txBody>
          <a:bodyPr wrap="square" rtlCol="0">
            <a:spAutoFit/>
          </a:bodyPr>
          <a:lstStyle/>
          <a:p>
            <a:pPr lvl="0"/>
            <a:r>
              <a:rPr lang="en-US" sz="1800" dirty="0" smtClean="0">
                <a:solidFill>
                  <a:srgbClr val="FFFFFF"/>
                </a:solidFill>
                <a:latin typeface="Lato"/>
                <a:ea typeface="Lato"/>
                <a:cs typeface="Lato"/>
                <a:sym typeface="Lato"/>
              </a:rPr>
              <a:t>For instance what would happen if these four gene subsequences all specifically decide the phenotype of wingspan of an animal.  For the sake of the experiment, we will assign numbers to each of the sequences so we can see proximity.   </a:t>
            </a:r>
            <a:endParaRPr lang="en" sz="1800" dirty="0">
              <a:latin typeface="Lato"/>
              <a:ea typeface="Lato"/>
              <a:cs typeface="Lato"/>
              <a:sym typeface="Lato"/>
            </a:endParaRPr>
          </a:p>
          <a:p>
            <a:endParaRPr lang="en-US" dirty="0"/>
          </a:p>
        </p:txBody>
      </p:sp>
    </p:spTree>
    <p:extLst>
      <p:ext uri="{BB962C8B-B14F-4D97-AF65-F5344CB8AC3E}">
        <p14:creationId xmlns:p14="http://schemas.microsoft.com/office/powerpoint/2010/main" val="13277993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dirty="0" smtClean="0">
                <a:solidFill>
                  <a:schemeClr val="dk1"/>
                </a:solidFill>
              </a:rPr>
              <a:t>Selling your idea</a:t>
            </a:r>
            <a:endParaRPr lang="en" sz="3600" dirty="0">
              <a:solidFill>
                <a:schemeClr val="dk1"/>
              </a:solidFill>
            </a:endParaRPr>
          </a:p>
        </p:txBody>
      </p:sp>
      <p:sp>
        <p:nvSpPr>
          <p:cNvPr id="190" name="Shape 190"/>
          <p:cNvSpPr/>
          <p:nvPr/>
        </p:nvSpPr>
        <p:spPr>
          <a:xfrm>
            <a:off x="1811032" y="4109091"/>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91" name="Shape 191"/>
          <p:cNvSpPr/>
          <p:nvPr/>
        </p:nvSpPr>
        <p:spPr>
          <a:xfrm>
            <a:off x="2808952" y="4696300"/>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 name="Rectangle 1"/>
          <p:cNvSpPr/>
          <p:nvPr/>
        </p:nvSpPr>
        <p:spPr>
          <a:xfrm>
            <a:off x="346729" y="3631800"/>
            <a:ext cx="8300881" cy="119446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cxnSp>
        <p:nvCxnSpPr>
          <p:cNvPr id="4" name="Straight Connector 3"/>
          <p:cNvCxnSpPr/>
          <p:nvPr/>
        </p:nvCxnSpPr>
        <p:spPr>
          <a:xfrm>
            <a:off x="538487" y="4276324"/>
            <a:ext cx="7900119" cy="40439"/>
          </a:xfrm>
          <a:prstGeom prst="line">
            <a:avLst/>
          </a:prstGeom>
        </p:spPr>
        <p:style>
          <a:lnRef idx="1">
            <a:schemeClr val="dk1"/>
          </a:lnRef>
          <a:fillRef idx="0">
            <a:schemeClr val="dk1"/>
          </a:fillRef>
          <a:effectRef idx="0">
            <a:schemeClr val="dk1"/>
          </a:effectRef>
          <a:fontRef idx="minor">
            <a:schemeClr val="tx1"/>
          </a:fontRef>
        </p:style>
      </p:cxnSp>
      <p:graphicFrame>
        <p:nvGraphicFramePr>
          <p:cNvPr id="3" name="Table 2"/>
          <p:cNvGraphicFramePr>
            <a:graphicFrameLocks noGrp="1"/>
          </p:cNvGraphicFramePr>
          <p:nvPr>
            <p:extLst>
              <p:ext uri="{D42A27DB-BD31-4B8C-83A1-F6EECF244321}">
                <p14:modId xmlns:p14="http://schemas.microsoft.com/office/powerpoint/2010/main" val="1274110036"/>
              </p:ext>
            </p:extLst>
          </p:nvPr>
        </p:nvGraphicFramePr>
        <p:xfrm>
          <a:off x="4759433" y="0"/>
          <a:ext cx="4270695" cy="2688876"/>
        </p:xfrm>
        <a:graphic>
          <a:graphicData uri="http://schemas.openxmlformats.org/drawingml/2006/table">
            <a:tbl>
              <a:tblPr firstRow="1" bandRow="1">
                <a:tableStyleId>{39F92308-11FF-48E8-8484-38783F46644C}</a:tableStyleId>
              </a:tblPr>
              <a:tblGrid>
                <a:gridCol w="854139"/>
                <a:gridCol w="854139"/>
                <a:gridCol w="854139"/>
                <a:gridCol w="854139"/>
                <a:gridCol w="854139"/>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1041</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684</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3475</a:t>
                      </a:r>
                      <a:endParaRPr lang="en" sz="1400" dirty="0" smtClean="0">
                        <a:solidFill>
                          <a:schemeClr val="lt1"/>
                        </a:solidFill>
                        <a:latin typeface="Lato"/>
                        <a:ea typeface="Lato"/>
                        <a:cs typeface="Lato"/>
                        <a:sym typeface="Lato"/>
                      </a:endParaRPr>
                    </a:p>
                    <a:p>
                      <a:endParaRPr lang="en-US" dirty="0"/>
                    </a:p>
                  </a:txBody>
                  <a:tcPr/>
                </a:tc>
              </a:tr>
              <a:tr h="4848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978</a:t>
                      </a:r>
                      <a:endParaRPr lang="en" sz="1400" dirty="0" smtClean="0">
                        <a:solidFill>
                          <a:schemeClr val="lt1"/>
                        </a:solidFill>
                        <a:latin typeface="Lato"/>
                        <a:ea typeface="Lato"/>
                        <a:cs typeface="Lato"/>
                        <a:sym typeface="Lato"/>
                      </a:endParaRPr>
                    </a:p>
                    <a:p>
                      <a:endParaRPr lang="en-US" dirty="0"/>
                    </a:p>
                  </a:txBody>
                  <a:tcPr/>
                </a:tc>
              </a:tr>
            </a:tbl>
          </a:graphicData>
        </a:graphic>
      </p:graphicFrame>
      <p:graphicFrame>
        <p:nvGraphicFramePr>
          <p:cNvPr id="39" name="Table 38"/>
          <p:cNvGraphicFramePr>
            <a:graphicFrameLocks noGrp="1"/>
          </p:cNvGraphicFramePr>
          <p:nvPr>
            <p:extLst>
              <p:ext uri="{D42A27DB-BD31-4B8C-83A1-F6EECF244321}">
                <p14:modId xmlns:p14="http://schemas.microsoft.com/office/powerpoint/2010/main" val="986419178"/>
              </p:ext>
            </p:extLst>
          </p:nvPr>
        </p:nvGraphicFramePr>
        <p:xfrm>
          <a:off x="111920" y="2285"/>
          <a:ext cx="4366000" cy="2688876"/>
        </p:xfrm>
        <a:graphic>
          <a:graphicData uri="http://schemas.openxmlformats.org/drawingml/2006/table">
            <a:tbl>
              <a:tblPr firstRow="1" bandRow="1">
                <a:tableStyleId>{39F92308-11FF-48E8-8484-38783F46644C}</a:tableStyleId>
              </a:tblPr>
              <a:tblGrid>
                <a:gridCol w="873200"/>
                <a:gridCol w="873200"/>
                <a:gridCol w="873200"/>
                <a:gridCol w="873200"/>
                <a:gridCol w="873200"/>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246</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a:t>
                      </a:r>
                      <a:r>
                        <a:rPr lang="en-US" sz="1400" dirty="0" smtClean="0">
                          <a:solidFill>
                            <a:schemeClr val="lt1"/>
                          </a:solidFill>
                          <a:latin typeface="Lato"/>
                          <a:ea typeface="Lato"/>
                          <a:cs typeface="Lato"/>
                          <a:sym typeface="Lato"/>
                        </a:rPr>
                        <a:t>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3947</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1732</a:t>
                      </a:r>
                      <a:endParaRPr lang="en" sz="1400" dirty="0" smtClean="0">
                        <a:solidFill>
                          <a:schemeClr val="lt1"/>
                        </a:solidFill>
                        <a:latin typeface="Lato"/>
                        <a:ea typeface="Lato"/>
                        <a:cs typeface="Lato"/>
                        <a:sym typeface="Lato"/>
                      </a:endParaRPr>
                    </a:p>
                    <a:p>
                      <a:endParaRPr lang="en-US" dirty="0"/>
                    </a:p>
                  </a:txBody>
                  <a:tcPr/>
                </a:tc>
              </a:tr>
              <a:tr h="3192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2329</a:t>
                      </a:r>
                      <a:endParaRPr lang="en" sz="1400" dirty="0" smtClean="0">
                        <a:solidFill>
                          <a:schemeClr val="lt1"/>
                        </a:solidFill>
                        <a:latin typeface="Lato"/>
                        <a:ea typeface="Lato"/>
                        <a:cs typeface="Lato"/>
                        <a:sym typeface="Lato"/>
                      </a:endParaRPr>
                    </a:p>
                    <a:p>
                      <a:endParaRPr lang="en-US" dirty="0"/>
                    </a:p>
                  </a:txBody>
                  <a:tcPr/>
                </a:tc>
              </a:tr>
            </a:tbl>
          </a:graphicData>
        </a:graphic>
      </p:graphicFrame>
      <p:sp>
        <p:nvSpPr>
          <p:cNvPr id="40" name="Shape 170"/>
          <p:cNvSpPr/>
          <p:nvPr/>
        </p:nvSpPr>
        <p:spPr>
          <a:xfrm flipV="1">
            <a:off x="862056" y="3238367"/>
            <a:ext cx="97834" cy="812309"/>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cxnSp>
        <p:nvCxnSpPr>
          <p:cNvPr id="7" name="Straight Connector 6"/>
          <p:cNvCxnSpPr/>
          <p:nvPr/>
        </p:nvCxnSpPr>
        <p:spPr>
          <a:xfrm>
            <a:off x="535775" y="4014651"/>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45" name="Straight Connector 44"/>
          <p:cNvCxnSpPr/>
          <p:nvPr/>
        </p:nvCxnSpPr>
        <p:spPr>
          <a:xfrm>
            <a:off x="8438606" y="4051151"/>
            <a:ext cx="0" cy="505098"/>
          </a:xfrm>
          <a:prstGeom prst="line">
            <a:avLst/>
          </a:prstGeom>
        </p:spPr>
        <p:style>
          <a:lnRef idx="1">
            <a:schemeClr val="dk1"/>
          </a:lnRef>
          <a:fillRef idx="0">
            <a:schemeClr val="dk1"/>
          </a:fillRef>
          <a:effectRef idx="0">
            <a:schemeClr val="dk1"/>
          </a:effectRef>
          <a:fontRef idx="minor">
            <a:schemeClr val="tx1"/>
          </a:fontRef>
        </p:style>
      </p:cxnSp>
      <p:sp>
        <p:nvSpPr>
          <p:cNvPr id="8" name="Rectangle 7"/>
          <p:cNvSpPr/>
          <p:nvPr/>
        </p:nvSpPr>
        <p:spPr>
          <a:xfrm>
            <a:off x="2247223" y="4239112"/>
            <a:ext cx="121920" cy="1291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7" name="Rectangle 46"/>
          <p:cNvSpPr/>
          <p:nvPr/>
        </p:nvSpPr>
        <p:spPr>
          <a:xfrm>
            <a:off x="3689484" y="4227573"/>
            <a:ext cx="121920" cy="1291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8" name="Rectangle 47"/>
          <p:cNvSpPr/>
          <p:nvPr/>
        </p:nvSpPr>
        <p:spPr>
          <a:xfrm>
            <a:off x="4759433" y="4231955"/>
            <a:ext cx="121920" cy="1291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9" name="Rectangle 48"/>
          <p:cNvSpPr/>
          <p:nvPr/>
        </p:nvSpPr>
        <p:spPr>
          <a:xfrm>
            <a:off x="7290531" y="4247468"/>
            <a:ext cx="121920" cy="1291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0" name="Rectangle 49"/>
          <p:cNvSpPr/>
          <p:nvPr/>
        </p:nvSpPr>
        <p:spPr>
          <a:xfrm>
            <a:off x="8257334" y="4266043"/>
            <a:ext cx="121920" cy="1291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1" name="Rectangle 50"/>
          <p:cNvSpPr/>
          <p:nvPr/>
        </p:nvSpPr>
        <p:spPr>
          <a:xfrm>
            <a:off x="2077570" y="4245368"/>
            <a:ext cx="121920" cy="1291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2" name="Rectangle 51"/>
          <p:cNvSpPr/>
          <p:nvPr/>
        </p:nvSpPr>
        <p:spPr>
          <a:xfrm>
            <a:off x="853685" y="4222657"/>
            <a:ext cx="121920" cy="1291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3" name="Rectangle 52"/>
          <p:cNvSpPr/>
          <p:nvPr/>
        </p:nvSpPr>
        <p:spPr>
          <a:xfrm>
            <a:off x="1519859" y="4231955"/>
            <a:ext cx="121920" cy="129176"/>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54" name="Straight Connector 53"/>
          <p:cNvCxnSpPr/>
          <p:nvPr/>
        </p:nvCxnSpPr>
        <p:spPr>
          <a:xfrm>
            <a:off x="2300228" y="4023775"/>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5" name="Straight Connector 54"/>
          <p:cNvCxnSpPr/>
          <p:nvPr/>
        </p:nvCxnSpPr>
        <p:spPr>
          <a:xfrm>
            <a:off x="4359805" y="4034696"/>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7" name="Straight Connector 56"/>
          <p:cNvCxnSpPr/>
          <p:nvPr/>
        </p:nvCxnSpPr>
        <p:spPr>
          <a:xfrm>
            <a:off x="6327896" y="4043994"/>
            <a:ext cx="0" cy="505098"/>
          </a:xfrm>
          <a:prstGeom prst="line">
            <a:avLst/>
          </a:prstGeom>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2206655" y="4556249"/>
            <a:ext cx="602297" cy="307777"/>
          </a:xfrm>
          <a:prstGeom prst="rect">
            <a:avLst/>
          </a:prstGeom>
          <a:noFill/>
        </p:spPr>
        <p:txBody>
          <a:bodyPr wrap="square" rtlCol="0">
            <a:spAutoFit/>
          </a:bodyPr>
          <a:lstStyle/>
          <a:p>
            <a:r>
              <a:rPr lang="en-US" smtClean="0"/>
              <a:t>1000</a:t>
            </a:r>
            <a:endParaRPr lang="en-US"/>
          </a:p>
        </p:txBody>
      </p:sp>
      <p:sp>
        <p:nvSpPr>
          <p:cNvPr id="58" name="TextBox 57"/>
          <p:cNvSpPr txBox="1"/>
          <p:nvPr/>
        </p:nvSpPr>
        <p:spPr>
          <a:xfrm>
            <a:off x="409693" y="4542411"/>
            <a:ext cx="602297" cy="307777"/>
          </a:xfrm>
          <a:prstGeom prst="rect">
            <a:avLst/>
          </a:prstGeom>
          <a:noFill/>
        </p:spPr>
        <p:txBody>
          <a:bodyPr wrap="square" rtlCol="0">
            <a:spAutoFit/>
          </a:bodyPr>
          <a:lstStyle/>
          <a:p>
            <a:r>
              <a:rPr lang="en-US"/>
              <a:t>0</a:t>
            </a:r>
          </a:p>
        </p:txBody>
      </p:sp>
      <p:sp>
        <p:nvSpPr>
          <p:cNvPr id="80" name="TextBox 79"/>
          <p:cNvSpPr txBox="1"/>
          <p:nvPr/>
        </p:nvSpPr>
        <p:spPr>
          <a:xfrm>
            <a:off x="4032069" y="4551928"/>
            <a:ext cx="602297" cy="307777"/>
          </a:xfrm>
          <a:prstGeom prst="rect">
            <a:avLst/>
          </a:prstGeom>
          <a:noFill/>
        </p:spPr>
        <p:txBody>
          <a:bodyPr wrap="square" rtlCol="0">
            <a:spAutoFit/>
          </a:bodyPr>
          <a:lstStyle/>
          <a:p>
            <a:r>
              <a:rPr lang="en-US" dirty="0"/>
              <a:t>2</a:t>
            </a:r>
            <a:r>
              <a:rPr lang="en-US" dirty="0" smtClean="0"/>
              <a:t>000</a:t>
            </a:r>
            <a:endParaRPr lang="en-US" dirty="0"/>
          </a:p>
        </p:txBody>
      </p:sp>
      <p:sp>
        <p:nvSpPr>
          <p:cNvPr id="81" name="TextBox 80"/>
          <p:cNvSpPr txBox="1"/>
          <p:nvPr/>
        </p:nvSpPr>
        <p:spPr>
          <a:xfrm>
            <a:off x="6049275" y="4518489"/>
            <a:ext cx="602297" cy="307777"/>
          </a:xfrm>
          <a:prstGeom prst="rect">
            <a:avLst/>
          </a:prstGeom>
          <a:noFill/>
        </p:spPr>
        <p:txBody>
          <a:bodyPr wrap="square" rtlCol="0">
            <a:spAutoFit/>
          </a:bodyPr>
          <a:lstStyle/>
          <a:p>
            <a:r>
              <a:rPr lang="en-US" dirty="0" smtClean="0"/>
              <a:t>3000</a:t>
            </a:r>
            <a:endParaRPr lang="en-US" dirty="0"/>
          </a:p>
        </p:txBody>
      </p:sp>
      <p:sp>
        <p:nvSpPr>
          <p:cNvPr id="82" name="TextBox 81"/>
          <p:cNvSpPr txBox="1"/>
          <p:nvPr/>
        </p:nvSpPr>
        <p:spPr>
          <a:xfrm>
            <a:off x="8115209" y="4530449"/>
            <a:ext cx="602297" cy="307777"/>
          </a:xfrm>
          <a:prstGeom prst="rect">
            <a:avLst/>
          </a:prstGeom>
          <a:noFill/>
        </p:spPr>
        <p:txBody>
          <a:bodyPr wrap="square" rtlCol="0">
            <a:spAutoFit/>
          </a:bodyPr>
          <a:lstStyle/>
          <a:p>
            <a:r>
              <a:rPr lang="en-US" dirty="0"/>
              <a:t>4</a:t>
            </a:r>
            <a:r>
              <a:rPr lang="en-US" dirty="0" smtClean="0"/>
              <a:t>000</a:t>
            </a:r>
            <a:endParaRPr lang="en-US" dirty="0"/>
          </a:p>
        </p:txBody>
      </p:sp>
      <p:sp>
        <p:nvSpPr>
          <p:cNvPr id="83" name="Shape 170"/>
          <p:cNvSpPr/>
          <p:nvPr/>
        </p:nvSpPr>
        <p:spPr>
          <a:xfrm flipV="1">
            <a:off x="3713570" y="3189616"/>
            <a:ext cx="97834" cy="812309"/>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10" name="TextBox 9"/>
          <p:cNvSpPr txBox="1"/>
          <p:nvPr/>
        </p:nvSpPr>
        <p:spPr>
          <a:xfrm>
            <a:off x="42983" y="2867588"/>
            <a:ext cx="1938014" cy="400110"/>
          </a:xfrm>
          <a:prstGeom prst="rect">
            <a:avLst/>
          </a:prstGeom>
          <a:noFill/>
        </p:spPr>
        <p:txBody>
          <a:bodyPr wrap="square" rtlCol="0">
            <a:spAutoFit/>
          </a:bodyPr>
          <a:lstStyle/>
          <a:p>
            <a:pPr lvl="0">
              <a:defRPr/>
            </a:pPr>
            <a:r>
              <a:rPr lang="en-US" sz="1000" smtClean="0">
                <a:solidFill>
                  <a:schemeClr val="lt1"/>
                </a:solidFill>
                <a:latin typeface="Lato"/>
                <a:ea typeface="Lato"/>
                <a:cs typeface="Lato"/>
                <a:sym typeface="Lato"/>
              </a:rPr>
              <a:t>                      246</a:t>
            </a:r>
          </a:p>
          <a:p>
            <a:pPr lvl="0">
              <a:defRPr/>
            </a:pPr>
            <a:r>
              <a:rPr lang="en-US" sz="1000" dirty="0" smtClean="0">
                <a:solidFill>
                  <a:schemeClr val="lt1"/>
                </a:solidFill>
                <a:latin typeface="Lato"/>
                <a:ea typeface="Lato"/>
                <a:cs typeface="Lato"/>
                <a:sym typeface="Lato"/>
              </a:rPr>
              <a:t>ZBTB7 NPTN CREBBP MCM6</a:t>
            </a:r>
            <a:endParaRPr lang="en" sz="1000" dirty="0">
              <a:solidFill>
                <a:schemeClr val="lt1"/>
              </a:solidFill>
              <a:latin typeface="Lato"/>
              <a:ea typeface="Lato"/>
              <a:cs typeface="Lato"/>
              <a:sym typeface="Lato"/>
            </a:endParaRPr>
          </a:p>
        </p:txBody>
      </p:sp>
      <p:sp>
        <p:nvSpPr>
          <p:cNvPr id="84" name="TextBox 83"/>
          <p:cNvSpPr txBox="1"/>
          <p:nvPr/>
        </p:nvSpPr>
        <p:spPr>
          <a:xfrm>
            <a:off x="2831888" y="2810543"/>
            <a:ext cx="1865537" cy="400110"/>
          </a:xfrm>
          <a:prstGeom prst="rect">
            <a:avLst/>
          </a:prstGeom>
          <a:noFill/>
        </p:spPr>
        <p:txBody>
          <a:bodyPr wrap="square" rtlCol="0">
            <a:spAutoFit/>
          </a:bodyPr>
          <a:lstStyle/>
          <a:p>
            <a:pPr lvl="0">
              <a:defRPr/>
            </a:pPr>
            <a:r>
              <a:rPr lang="en-US" sz="1000" dirty="0" smtClean="0">
                <a:solidFill>
                  <a:schemeClr val="lt1"/>
                </a:solidFill>
                <a:latin typeface="Lato"/>
                <a:ea typeface="Lato"/>
                <a:cs typeface="Lato"/>
                <a:sym typeface="Lato"/>
              </a:rPr>
              <a:t>                      1732</a:t>
            </a:r>
          </a:p>
          <a:p>
            <a:pPr lvl="0">
              <a:defRPr/>
            </a:pPr>
            <a:r>
              <a:rPr lang="en-US" sz="1000" dirty="0" smtClean="0">
                <a:solidFill>
                  <a:schemeClr val="lt1"/>
                </a:solidFill>
                <a:latin typeface="Lato"/>
                <a:ea typeface="Lato"/>
                <a:cs typeface="Lato"/>
                <a:sym typeface="Lato"/>
              </a:rPr>
              <a:t>CREBBP ZBTB7 GAST CRH</a:t>
            </a:r>
            <a:endParaRPr lang="en" sz="1000" dirty="0">
              <a:solidFill>
                <a:schemeClr val="lt1"/>
              </a:solidFill>
              <a:latin typeface="Lato"/>
              <a:ea typeface="Lato"/>
              <a:cs typeface="Lato"/>
              <a:sym typeface="Lato"/>
            </a:endParaRPr>
          </a:p>
        </p:txBody>
      </p:sp>
      <p:sp>
        <p:nvSpPr>
          <p:cNvPr id="85" name="Shape 170"/>
          <p:cNvSpPr/>
          <p:nvPr/>
        </p:nvSpPr>
        <p:spPr>
          <a:xfrm flipV="1">
            <a:off x="7285417" y="3308898"/>
            <a:ext cx="97834" cy="812309"/>
          </a:xfrm>
          <a:prstGeom prst="up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
        <p:nvSpPr>
          <p:cNvPr id="86" name="TextBox 85"/>
          <p:cNvSpPr txBox="1"/>
          <p:nvPr/>
        </p:nvSpPr>
        <p:spPr>
          <a:xfrm>
            <a:off x="6565084" y="2841173"/>
            <a:ext cx="1690454" cy="400110"/>
          </a:xfrm>
          <a:prstGeom prst="rect">
            <a:avLst/>
          </a:prstGeom>
          <a:noFill/>
        </p:spPr>
        <p:txBody>
          <a:bodyPr wrap="square" rtlCol="0">
            <a:spAutoFit/>
          </a:bodyPr>
          <a:lstStyle/>
          <a:p>
            <a:pPr lvl="0">
              <a:defRPr/>
            </a:pPr>
            <a:r>
              <a:rPr lang="en-US" sz="1000" dirty="0" smtClean="0">
                <a:solidFill>
                  <a:schemeClr val="lt1"/>
                </a:solidFill>
                <a:latin typeface="Lato"/>
                <a:ea typeface="Lato"/>
                <a:cs typeface="Lato"/>
                <a:sym typeface="Lato"/>
              </a:rPr>
              <a:t>                3475</a:t>
            </a:r>
          </a:p>
          <a:p>
            <a:pPr lvl="0">
              <a:defRPr/>
            </a:pPr>
            <a:r>
              <a:rPr lang="en-US" sz="1000" dirty="0" smtClean="0">
                <a:solidFill>
                  <a:schemeClr val="lt1"/>
                </a:solidFill>
                <a:latin typeface="Lato"/>
                <a:ea typeface="Lato"/>
                <a:cs typeface="Lato"/>
                <a:sym typeface="Lato"/>
              </a:rPr>
              <a:t>LIF OSM CFTR SDHC</a:t>
            </a:r>
            <a:endParaRPr lang="en" sz="1000" dirty="0">
              <a:solidFill>
                <a:schemeClr val="lt1"/>
              </a:solidFill>
              <a:latin typeface="Lato"/>
              <a:ea typeface="Lato"/>
              <a:cs typeface="Lato"/>
              <a:sym typeface="Lato"/>
            </a:endParaRPr>
          </a:p>
        </p:txBody>
      </p:sp>
    </p:spTree>
    <p:extLst>
      <p:ext uri="{BB962C8B-B14F-4D97-AF65-F5344CB8AC3E}">
        <p14:creationId xmlns:p14="http://schemas.microsoft.com/office/powerpoint/2010/main" val="390187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a:solidFill>
                  <a:schemeClr val="dk1"/>
                </a:solidFill>
              </a:rPr>
              <a:t>Selling your idea</a:t>
            </a:r>
          </a:p>
        </p:txBody>
      </p:sp>
      <p:sp>
        <p:nvSpPr>
          <p:cNvPr id="159" name="Shape 159"/>
          <p:cNvSpPr txBox="1">
            <a:spLocks noGrp="1"/>
          </p:cNvSpPr>
          <p:nvPr>
            <p:ph type="title" idx="4294967295"/>
          </p:nvPr>
        </p:nvSpPr>
        <p:spPr>
          <a:xfrm>
            <a:off x="499950" y="582800"/>
            <a:ext cx="8144100" cy="3067500"/>
          </a:xfrm>
          <a:prstGeom prst="rect">
            <a:avLst/>
          </a:prstGeom>
        </p:spPr>
        <p:txBody>
          <a:bodyPr wrap="square" lIns="91425" tIns="91425" rIns="91425" bIns="91425" anchor="t" anchorCtr="0">
            <a:noAutofit/>
          </a:bodyPr>
          <a:lstStyle/>
          <a:p>
            <a:pPr marL="0" lvl="0" indent="0" rtl="0">
              <a:lnSpc>
                <a:spcPct val="115000"/>
              </a:lnSpc>
              <a:spcBef>
                <a:spcPts val="0"/>
              </a:spcBef>
              <a:spcAft>
                <a:spcPts val="1600"/>
              </a:spcAft>
              <a:buNone/>
            </a:pPr>
            <a:r>
              <a:rPr lang="en" sz="2500" b="1" u="sng" dirty="0">
                <a:latin typeface="Lato"/>
                <a:ea typeface="Lato"/>
                <a:cs typeface="Lato"/>
                <a:sym typeface="Lato"/>
              </a:rPr>
              <a:t>Example </a:t>
            </a:r>
            <a:r>
              <a:rPr lang="en" sz="2500" b="1" u="sng" dirty="0" smtClean="0">
                <a:latin typeface="Lato"/>
                <a:ea typeface="Lato"/>
                <a:cs typeface="Lato"/>
                <a:sym typeface="Lato"/>
              </a:rPr>
              <a:t>Problem:</a:t>
            </a:r>
            <a:r>
              <a:rPr lang="en-US" sz="2500" b="1" u="sng" dirty="0">
                <a:latin typeface="Lato"/>
                <a:ea typeface="Lato"/>
                <a:cs typeface="Lato"/>
                <a:sym typeface="Lato"/>
              </a:rPr>
              <a:t/>
            </a:r>
            <a:br>
              <a:rPr lang="en-US" sz="2500" b="1" u="sng" dirty="0">
                <a:latin typeface="Lato"/>
                <a:ea typeface="Lato"/>
                <a:cs typeface="Lato"/>
                <a:sym typeface="Lato"/>
              </a:rPr>
            </a:br>
            <a:r>
              <a:rPr lang="en-US" sz="2500" b="1" dirty="0" smtClean="0">
                <a:latin typeface="Lato"/>
                <a:ea typeface="Lato"/>
                <a:cs typeface="Lato"/>
                <a:sym typeface="Lato"/>
              </a:rPr>
              <a:t>In training, we can then assign the labels of “preservation” or “extinction” of a species for each phenotype.  For instance for the specific wingspan phenotype, </a:t>
            </a:r>
            <a:endParaRPr lang="en" sz="2500" b="1" dirty="0">
              <a:latin typeface="Lato"/>
              <a:ea typeface="Lato"/>
              <a:cs typeface="Lato"/>
              <a:sym typeface="Lato"/>
            </a:endParaRPr>
          </a:p>
        </p:txBody>
      </p:sp>
    </p:spTree>
    <p:extLst>
      <p:ext uri="{BB962C8B-B14F-4D97-AF65-F5344CB8AC3E}">
        <p14:creationId xmlns:p14="http://schemas.microsoft.com/office/powerpoint/2010/main" val="1547262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title" idx="4294967295"/>
          </p:nvPr>
        </p:nvSpPr>
        <p:spPr>
          <a:xfrm>
            <a:off x="535775" y="712150"/>
            <a:ext cx="5197200" cy="768000"/>
          </a:xfrm>
          <a:prstGeom prst="rect">
            <a:avLst/>
          </a:prstGeom>
        </p:spPr>
        <p:txBody>
          <a:bodyPr wrap="square" lIns="91425" tIns="91425" rIns="91425" bIns="91425" anchor="t" anchorCtr="0">
            <a:noAutofit/>
          </a:bodyPr>
          <a:lstStyle/>
          <a:p>
            <a:pPr marL="0" lvl="0" indent="0" rtl="0">
              <a:spcBef>
                <a:spcPts val="0"/>
              </a:spcBef>
              <a:spcAft>
                <a:spcPts val="1600"/>
              </a:spcAft>
              <a:buNone/>
            </a:pPr>
            <a:r>
              <a:rPr lang="en" sz="3600" dirty="0" smtClean="0">
                <a:solidFill>
                  <a:schemeClr val="dk1"/>
                </a:solidFill>
              </a:rPr>
              <a:t>Selling your idea</a:t>
            </a:r>
            <a:endParaRPr lang="en" sz="3600" dirty="0">
              <a:solidFill>
                <a:schemeClr val="dk1"/>
              </a:solidFill>
            </a:endParaRPr>
          </a:p>
        </p:txBody>
      </p:sp>
      <p:sp>
        <p:nvSpPr>
          <p:cNvPr id="190" name="Shape 190"/>
          <p:cNvSpPr/>
          <p:nvPr/>
        </p:nvSpPr>
        <p:spPr>
          <a:xfrm>
            <a:off x="1811032" y="4109091"/>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191" name="Shape 191"/>
          <p:cNvSpPr/>
          <p:nvPr/>
        </p:nvSpPr>
        <p:spPr>
          <a:xfrm>
            <a:off x="2808952" y="4696300"/>
            <a:ext cx="66600" cy="89700"/>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2" name="Rectangle 1"/>
          <p:cNvSpPr/>
          <p:nvPr/>
        </p:nvSpPr>
        <p:spPr>
          <a:xfrm>
            <a:off x="338105" y="3733476"/>
            <a:ext cx="8300881" cy="1194465"/>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cxnSp>
        <p:nvCxnSpPr>
          <p:cNvPr id="4" name="Straight Connector 3"/>
          <p:cNvCxnSpPr/>
          <p:nvPr/>
        </p:nvCxnSpPr>
        <p:spPr>
          <a:xfrm>
            <a:off x="538487" y="4276324"/>
            <a:ext cx="7900119" cy="40439"/>
          </a:xfrm>
          <a:prstGeom prst="line">
            <a:avLst/>
          </a:prstGeom>
        </p:spPr>
        <p:style>
          <a:lnRef idx="1">
            <a:schemeClr val="dk1"/>
          </a:lnRef>
          <a:fillRef idx="0">
            <a:schemeClr val="dk1"/>
          </a:fillRef>
          <a:effectRef idx="0">
            <a:schemeClr val="dk1"/>
          </a:effectRef>
          <a:fontRef idx="minor">
            <a:schemeClr val="tx1"/>
          </a:fontRef>
        </p:style>
      </p:cxnSp>
      <p:graphicFrame>
        <p:nvGraphicFramePr>
          <p:cNvPr id="3" name="Table 2"/>
          <p:cNvGraphicFramePr>
            <a:graphicFrameLocks noGrp="1"/>
          </p:cNvGraphicFramePr>
          <p:nvPr>
            <p:extLst>
              <p:ext uri="{D42A27DB-BD31-4B8C-83A1-F6EECF244321}">
                <p14:modId xmlns:p14="http://schemas.microsoft.com/office/powerpoint/2010/main" val="1274110036"/>
              </p:ext>
            </p:extLst>
          </p:nvPr>
        </p:nvGraphicFramePr>
        <p:xfrm>
          <a:off x="4759433" y="0"/>
          <a:ext cx="4270695" cy="2688876"/>
        </p:xfrm>
        <a:graphic>
          <a:graphicData uri="http://schemas.openxmlformats.org/drawingml/2006/table">
            <a:tbl>
              <a:tblPr firstRow="1" bandRow="1">
                <a:tableStyleId>{39F92308-11FF-48E8-8484-38783F46644C}</a:tableStyleId>
              </a:tblPr>
              <a:tblGrid>
                <a:gridCol w="854139"/>
                <a:gridCol w="854139"/>
                <a:gridCol w="854139"/>
                <a:gridCol w="854139"/>
                <a:gridCol w="854139"/>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1041</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684</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LIF</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OSM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CFTR</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SDHC</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3475</a:t>
                      </a:r>
                      <a:endParaRPr lang="en" sz="1400" dirty="0" smtClean="0">
                        <a:solidFill>
                          <a:schemeClr val="lt1"/>
                        </a:solidFill>
                        <a:latin typeface="Lato"/>
                        <a:ea typeface="Lato"/>
                        <a:cs typeface="Lato"/>
                        <a:sym typeface="Lato"/>
                      </a:endParaRPr>
                    </a:p>
                    <a:p>
                      <a:endParaRPr lang="en-US" dirty="0"/>
                    </a:p>
                  </a:txBody>
                  <a:tcPr/>
                </a:tc>
              </a:tr>
              <a:tr h="48489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TSC1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ASPM</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BRCA1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PHF8</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978</a:t>
                      </a:r>
                      <a:endParaRPr lang="en" sz="1400" dirty="0" smtClean="0">
                        <a:solidFill>
                          <a:schemeClr val="lt1"/>
                        </a:solidFill>
                        <a:latin typeface="Lato"/>
                        <a:ea typeface="Lato"/>
                        <a:cs typeface="Lato"/>
                        <a:sym typeface="Lato"/>
                      </a:endParaRPr>
                    </a:p>
                    <a:p>
                      <a:endParaRPr lang="en-US" dirty="0"/>
                    </a:p>
                  </a:txBody>
                  <a:tcPr/>
                </a:tc>
              </a:tr>
            </a:tbl>
          </a:graphicData>
        </a:graphic>
      </p:graphicFrame>
      <p:graphicFrame>
        <p:nvGraphicFramePr>
          <p:cNvPr id="39" name="Table 38"/>
          <p:cNvGraphicFramePr>
            <a:graphicFrameLocks noGrp="1"/>
          </p:cNvGraphicFramePr>
          <p:nvPr>
            <p:extLst>
              <p:ext uri="{D42A27DB-BD31-4B8C-83A1-F6EECF244321}">
                <p14:modId xmlns:p14="http://schemas.microsoft.com/office/powerpoint/2010/main" val="986419178"/>
              </p:ext>
            </p:extLst>
          </p:nvPr>
        </p:nvGraphicFramePr>
        <p:xfrm>
          <a:off x="111920" y="2285"/>
          <a:ext cx="4366000" cy="2688876"/>
        </p:xfrm>
        <a:graphic>
          <a:graphicData uri="http://schemas.openxmlformats.org/drawingml/2006/table">
            <a:tbl>
              <a:tblPr firstRow="1" bandRow="1">
                <a:tableStyleId>{39F92308-11FF-48E8-8484-38783F46644C}</a:tableStyleId>
              </a:tblPr>
              <a:tblGrid>
                <a:gridCol w="873200"/>
                <a:gridCol w="873200"/>
                <a:gridCol w="873200"/>
                <a:gridCol w="873200"/>
                <a:gridCol w="873200"/>
              </a:tblGrid>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1</a:t>
                      </a: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2</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3</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Gene </a:t>
                      </a:r>
                      <a:r>
                        <a:rPr lang="en-US" sz="1400" dirty="0" smtClean="0">
                          <a:solidFill>
                            <a:schemeClr val="lt1"/>
                          </a:solidFill>
                          <a:latin typeface="Lato"/>
                          <a:ea typeface="Lato"/>
                          <a:cs typeface="Lato"/>
                          <a:sym typeface="Lato"/>
                        </a:rPr>
                        <a:t>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Value</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246</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400" dirty="0" smtClean="0">
                          <a:solidFill>
                            <a:schemeClr val="lt1"/>
                          </a:solidFill>
                          <a:latin typeface="Lato"/>
                          <a:ea typeface="Lato"/>
                          <a:cs typeface="Lato"/>
                          <a:sym typeface="Lato"/>
                        </a:rPr>
                        <a:t>C</a:t>
                      </a:r>
                      <a:r>
                        <a:rPr lang="en-US" sz="1400" dirty="0" smtClean="0">
                          <a:solidFill>
                            <a:schemeClr val="lt1"/>
                          </a:solidFill>
                          <a:latin typeface="Lato"/>
                          <a:ea typeface="Lato"/>
                          <a:cs typeface="Lato"/>
                          <a:sym typeface="Lato"/>
                        </a:rPr>
                        <a:t>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3947</a:t>
                      </a:r>
                      <a:endParaRPr lang="en" sz="1400" dirty="0" smtClean="0">
                        <a:solidFill>
                          <a:schemeClr val="lt1"/>
                        </a:solidFill>
                        <a:latin typeface="Lato"/>
                        <a:ea typeface="Lato"/>
                        <a:cs typeface="Lato"/>
                        <a:sym typeface="Lato"/>
                      </a:endParaRPr>
                    </a:p>
                    <a:p>
                      <a:endParaRPr lang="en-US" dirty="0"/>
                    </a:p>
                  </a:txBody>
                  <a:tcPr/>
                </a:tc>
              </a:tr>
              <a:tr h="54267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CREBBP</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ZBTB7</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GAST</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CRH</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1732</a:t>
                      </a:r>
                      <a:endParaRPr lang="en" sz="1400" dirty="0" smtClean="0">
                        <a:solidFill>
                          <a:schemeClr val="lt1"/>
                        </a:solidFill>
                        <a:latin typeface="Lato"/>
                        <a:ea typeface="Lato"/>
                        <a:cs typeface="Lato"/>
                        <a:sym typeface="Lato"/>
                      </a:endParaRPr>
                    </a:p>
                    <a:p>
                      <a:endParaRPr lang="en-US" dirty="0"/>
                    </a:p>
                  </a:txBody>
                  <a:tcPr/>
                </a:tc>
              </a:tr>
              <a:tr h="3192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MCM6</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NPTN</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KRT14</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SRY</a:t>
                      </a:r>
                      <a:endParaRPr lang="en" sz="1400" dirty="0" smtClean="0">
                        <a:solidFill>
                          <a:schemeClr val="lt1"/>
                        </a:solidFill>
                        <a:latin typeface="Lato"/>
                        <a:ea typeface="Lato"/>
                        <a:cs typeface="Lato"/>
                        <a:sym typeface="Lato"/>
                      </a:endParaRPr>
                    </a:p>
                    <a:p>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smtClean="0">
                          <a:solidFill>
                            <a:schemeClr val="lt1"/>
                          </a:solidFill>
                          <a:latin typeface="Lato"/>
                          <a:ea typeface="Lato"/>
                          <a:cs typeface="Lato"/>
                          <a:sym typeface="Lato"/>
                        </a:rPr>
                        <a:t>2329</a:t>
                      </a:r>
                      <a:endParaRPr lang="en" sz="1400" dirty="0" smtClean="0">
                        <a:solidFill>
                          <a:schemeClr val="lt1"/>
                        </a:solidFill>
                        <a:latin typeface="Lato"/>
                        <a:ea typeface="Lato"/>
                        <a:cs typeface="Lato"/>
                        <a:sym typeface="Lato"/>
                      </a:endParaRPr>
                    </a:p>
                    <a:p>
                      <a:endParaRPr lang="en-US" dirty="0"/>
                    </a:p>
                  </a:txBody>
                  <a:tcPr/>
                </a:tc>
              </a:tr>
            </a:tbl>
          </a:graphicData>
        </a:graphic>
      </p:graphicFrame>
      <p:cxnSp>
        <p:nvCxnSpPr>
          <p:cNvPr id="7" name="Straight Connector 6"/>
          <p:cNvCxnSpPr/>
          <p:nvPr/>
        </p:nvCxnSpPr>
        <p:spPr>
          <a:xfrm>
            <a:off x="535775" y="4014651"/>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45" name="Straight Connector 44"/>
          <p:cNvCxnSpPr/>
          <p:nvPr/>
        </p:nvCxnSpPr>
        <p:spPr>
          <a:xfrm>
            <a:off x="8438606" y="4051151"/>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4" name="Straight Connector 53"/>
          <p:cNvCxnSpPr/>
          <p:nvPr/>
        </p:nvCxnSpPr>
        <p:spPr>
          <a:xfrm>
            <a:off x="2303991" y="4038097"/>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5" name="Straight Connector 54"/>
          <p:cNvCxnSpPr/>
          <p:nvPr/>
        </p:nvCxnSpPr>
        <p:spPr>
          <a:xfrm>
            <a:off x="4359805" y="4034696"/>
            <a:ext cx="0" cy="505098"/>
          </a:xfrm>
          <a:prstGeom prst="line">
            <a:avLst/>
          </a:prstGeom>
        </p:spPr>
        <p:style>
          <a:lnRef idx="1">
            <a:schemeClr val="dk1"/>
          </a:lnRef>
          <a:fillRef idx="0">
            <a:schemeClr val="dk1"/>
          </a:fillRef>
          <a:effectRef idx="0">
            <a:schemeClr val="dk1"/>
          </a:effectRef>
          <a:fontRef idx="minor">
            <a:schemeClr val="tx1"/>
          </a:fontRef>
        </p:style>
      </p:cxnSp>
      <p:cxnSp>
        <p:nvCxnSpPr>
          <p:cNvPr id="57" name="Straight Connector 56"/>
          <p:cNvCxnSpPr/>
          <p:nvPr/>
        </p:nvCxnSpPr>
        <p:spPr>
          <a:xfrm>
            <a:off x="6327896" y="4043994"/>
            <a:ext cx="0" cy="505098"/>
          </a:xfrm>
          <a:prstGeom prst="line">
            <a:avLst/>
          </a:prstGeom>
        </p:spPr>
        <p:style>
          <a:lnRef idx="1">
            <a:schemeClr val="dk1"/>
          </a:lnRef>
          <a:fillRef idx="0">
            <a:schemeClr val="dk1"/>
          </a:fillRef>
          <a:effectRef idx="0">
            <a:schemeClr val="dk1"/>
          </a:effectRef>
          <a:fontRef idx="minor">
            <a:schemeClr val="tx1"/>
          </a:fontRef>
        </p:style>
      </p:cxnSp>
      <p:sp>
        <p:nvSpPr>
          <p:cNvPr id="9" name="TextBox 8"/>
          <p:cNvSpPr txBox="1"/>
          <p:nvPr/>
        </p:nvSpPr>
        <p:spPr>
          <a:xfrm>
            <a:off x="2206655" y="4556249"/>
            <a:ext cx="602297" cy="307777"/>
          </a:xfrm>
          <a:prstGeom prst="rect">
            <a:avLst/>
          </a:prstGeom>
          <a:noFill/>
        </p:spPr>
        <p:txBody>
          <a:bodyPr wrap="square" rtlCol="0">
            <a:spAutoFit/>
          </a:bodyPr>
          <a:lstStyle/>
          <a:p>
            <a:r>
              <a:rPr lang="en-US" smtClean="0"/>
              <a:t>1000</a:t>
            </a:r>
            <a:endParaRPr lang="en-US"/>
          </a:p>
        </p:txBody>
      </p:sp>
      <p:sp>
        <p:nvSpPr>
          <p:cNvPr id="58" name="TextBox 57"/>
          <p:cNvSpPr txBox="1"/>
          <p:nvPr/>
        </p:nvSpPr>
        <p:spPr>
          <a:xfrm>
            <a:off x="409693" y="4542411"/>
            <a:ext cx="602297" cy="307777"/>
          </a:xfrm>
          <a:prstGeom prst="rect">
            <a:avLst/>
          </a:prstGeom>
          <a:noFill/>
        </p:spPr>
        <p:txBody>
          <a:bodyPr wrap="square" rtlCol="0">
            <a:spAutoFit/>
          </a:bodyPr>
          <a:lstStyle/>
          <a:p>
            <a:r>
              <a:rPr lang="en-US"/>
              <a:t>0</a:t>
            </a:r>
          </a:p>
        </p:txBody>
      </p:sp>
      <p:sp>
        <p:nvSpPr>
          <p:cNvPr id="80" name="TextBox 79"/>
          <p:cNvSpPr txBox="1"/>
          <p:nvPr/>
        </p:nvSpPr>
        <p:spPr>
          <a:xfrm>
            <a:off x="4032069" y="4551928"/>
            <a:ext cx="602297" cy="307777"/>
          </a:xfrm>
          <a:prstGeom prst="rect">
            <a:avLst/>
          </a:prstGeom>
          <a:noFill/>
        </p:spPr>
        <p:txBody>
          <a:bodyPr wrap="square" rtlCol="0">
            <a:spAutoFit/>
          </a:bodyPr>
          <a:lstStyle/>
          <a:p>
            <a:r>
              <a:rPr lang="en-US" dirty="0"/>
              <a:t>2</a:t>
            </a:r>
            <a:r>
              <a:rPr lang="en-US" dirty="0" smtClean="0"/>
              <a:t>000</a:t>
            </a:r>
            <a:endParaRPr lang="en-US" dirty="0"/>
          </a:p>
        </p:txBody>
      </p:sp>
      <p:sp>
        <p:nvSpPr>
          <p:cNvPr id="81" name="TextBox 80"/>
          <p:cNvSpPr txBox="1"/>
          <p:nvPr/>
        </p:nvSpPr>
        <p:spPr>
          <a:xfrm>
            <a:off x="6049275" y="4518489"/>
            <a:ext cx="602297" cy="307777"/>
          </a:xfrm>
          <a:prstGeom prst="rect">
            <a:avLst/>
          </a:prstGeom>
          <a:noFill/>
        </p:spPr>
        <p:txBody>
          <a:bodyPr wrap="square" rtlCol="0">
            <a:spAutoFit/>
          </a:bodyPr>
          <a:lstStyle/>
          <a:p>
            <a:r>
              <a:rPr lang="en-US" dirty="0" smtClean="0"/>
              <a:t>3000</a:t>
            </a:r>
            <a:endParaRPr lang="en-US" dirty="0"/>
          </a:p>
        </p:txBody>
      </p:sp>
      <p:sp>
        <p:nvSpPr>
          <p:cNvPr id="82" name="TextBox 81"/>
          <p:cNvSpPr txBox="1"/>
          <p:nvPr/>
        </p:nvSpPr>
        <p:spPr>
          <a:xfrm>
            <a:off x="8115209" y="4530449"/>
            <a:ext cx="602297" cy="307777"/>
          </a:xfrm>
          <a:prstGeom prst="rect">
            <a:avLst/>
          </a:prstGeom>
          <a:noFill/>
        </p:spPr>
        <p:txBody>
          <a:bodyPr wrap="square" rtlCol="0">
            <a:spAutoFit/>
          </a:bodyPr>
          <a:lstStyle/>
          <a:p>
            <a:r>
              <a:rPr lang="en-US" dirty="0"/>
              <a:t>4</a:t>
            </a:r>
            <a:r>
              <a:rPr lang="en-US" dirty="0" smtClean="0"/>
              <a:t>000</a:t>
            </a:r>
            <a:endParaRPr lang="en-US" dirty="0"/>
          </a:p>
        </p:txBody>
      </p:sp>
      <p:sp>
        <p:nvSpPr>
          <p:cNvPr id="10" name="TextBox 9"/>
          <p:cNvSpPr txBox="1"/>
          <p:nvPr/>
        </p:nvSpPr>
        <p:spPr>
          <a:xfrm>
            <a:off x="319689" y="2806496"/>
            <a:ext cx="8822343" cy="523220"/>
          </a:xfrm>
          <a:prstGeom prst="rect">
            <a:avLst/>
          </a:prstGeom>
          <a:noFill/>
        </p:spPr>
        <p:txBody>
          <a:bodyPr wrap="square" rtlCol="0">
            <a:spAutoFit/>
          </a:bodyPr>
          <a:lstStyle/>
          <a:p>
            <a:pPr lvl="0">
              <a:defRPr/>
            </a:pPr>
            <a:r>
              <a:rPr lang="en-US" dirty="0" smtClean="0">
                <a:solidFill>
                  <a:schemeClr val="lt1"/>
                </a:solidFill>
                <a:latin typeface="Lato"/>
                <a:ea typeface="Lato"/>
                <a:cs typeface="Lato"/>
                <a:sym typeface="Lato"/>
              </a:rPr>
              <a:t>Here are the same </a:t>
            </a:r>
            <a:r>
              <a:rPr lang="en-US" dirty="0" err="1" smtClean="0">
                <a:solidFill>
                  <a:schemeClr val="lt1"/>
                </a:solidFill>
                <a:latin typeface="Lato"/>
                <a:ea typeface="Lato"/>
                <a:cs typeface="Lato"/>
                <a:sym typeface="Lato"/>
              </a:rPr>
              <a:t>datapoints</a:t>
            </a:r>
            <a:r>
              <a:rPr lang="en-US" dirty="0" smtClean="0">
                <a:solidFill>
                  <a:schemeClr val="lt1"/>
                </a:solidFill>
                <a:latin typeface="Lato"/>
                <a:ea typeface="Lato"/>
                <a:cs typeface="Lato"/>
                <a:sym typeface="Lato"/>
              </a:rPr>
              <a:t> representing a specific type of wingspan.   The triangles       represent preservation/life and the circles      represent extinction/death for the specific species with the gene subsequence.</a:t>
            </a:r>
            <a:endParaRPr lang="en" dirty="0">
              <a:solidFill>
                <a:schemeClr val="lt1"/>
              </a:solidFill>
              <a:latin typeface="Lato"/>
              <a:ea typeface="Lato"/>
              <a:cs typeface="Lato"/>
              <a:sym typeface="Lato"/>
            </a:endParaRPr>
          </a:p>
        </p:txBody>
      </p:sp>
      <p:sp>
        <p:nvSpPr>
          <p:cNvPr id="33" name="Shape 186"/>
          <p:cNvSpPr/>
          <p:nvPr/>
        </p:nvSpPr>
        <p:spPr>
          <a:xfrm>
            <a:off x="7280793" y="4235684"/>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5" name="Shape 186"/>
          <p:cNvSpPr/>
          <p:nvPr/>
        </p:nvSpPr>
        <p:spPr>
          <a:xfrm>
            <a:off x="4734126" y="4208308"/>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36" name="Shape 185"/>
          <p:cNvSpPr/>
          <p:nvPr/>
        </p:nvSpPr>
        <p:spPr>
          <a:xfrm>
            <a:off x="1475669" y="4218018"/>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37" name="Shape 185"/>
          <p:cNvSpPr/>
          <p:nvPr/>
        </p:nvSpPr>
        <p:spPr>
          <a:xfrm>
            <a:off x="8239505" y="4231776"/>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38" name="Shape 185"/>
          <p:cNvSpPr/>
          <p:nvPr/>
        </p:nvSpPr>
        <p:spPr>
          <a:xfrm>
            <a:off x="3630379" y="4213379"/>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1" name="Shape 185"/>
          <p:cNvSpPr/>
          <p:nvPr/>
        </p:nvSpPr>
        <p:spPr>
          <a:xfrm>
            <a:off x="2227414" y="4208308"/>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2" name="Shape 186"/>
          <p:cNvSpPr/>
          <p:nvPr/>
        </p:nvSpPr>
        <p:spPr>
          <a:xfrm>
            <a:off x="2086396" y="4208308"/>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3" name="Shape 186"/>
          <p:cNvSpPr/>
          <p:nvPr/>
        </p:nvSpPr>
        <p:spPr>
          <a:xfrm>
            <a:off x="838139" y="4224556"/>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
        <p:nvSpPr>
          <p:cNvPr id="44" name="Shape 185"/>
          <p:cNvSpPr/>
          <p:nvPr/>
        </p:nvSpPr>
        <p:spPr>
          <a:xfrm>
            <a:off x="6556176" y="2887505"/>
            <a:ext cx="190792" cy="138454"/>
          </a:xfrm>
          <a:prstGeom prst="triangle">
            <a:avLst>
              <a:gd name="adj" fmla="val 50000"/>
            </a:avLst>
          </a:prstGeom>
          <a:solidFill>
            <a:srgbClr val="0000FF"/>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b="1"/>
          </a:p>
        </p:txBody>
      </p:sp>
      <p:sp>
        <p:nvSpPr>
          <p:cNvPr id="46" name="Shape 186"/>
          <p:cNvSpPr/>
          <p:nvPr/>
        </p:nvSpPr>
        <p:spPr>
          <a:xfrm>
            <a:off x="1203899" y="3120893"/>
            <a:ext cx="130390" cy="136032"/>
          </a:xfrm>
          <a:prstGeom prst="ellipse">
            <a:avLst/>
          </a:prstGeom>
          <a:solidFill>
            <a:srgbClr val="FF0000"/>
          </a:solidFill>
          <a:ln w="9525" cap="flat" cmpd="sng">
            <a:solidFill>
              <a:srgbClr val="D9D9D9"/>
            </a:solidFill>
            <a:prstDash val="solid"/>
            <a:round/>
            <a:headEnd type="none" w="med" len="med"/>
            <a:tailEnd type="none" w="med" len="med"/>
          </a:ln>
        </p:spPr>
        <p:txBody>
          <a:bodyPr wrap="square" lIns="91425" tIns="91425" rIns="91425" bIns="91425" anchor="ctr" anchorCtr="0">
            <a:noAutofit/>
          </a:bodyPr>
          <a:lstStyle/>
          <a:p>
            <a:pPr marL="0" lvl="0" indent="0" rtl="0">
              <a:spcBef>
                <a:spcPts val="0"/>
              </a:spcBef>
              <a:buNone/>
            </a:pPr>
            <a:endParaRPr/>
          </a:p>
        </p:txBody>
      </p:sp>
    </p:spTree>
    <p:extLst>
      <p:ext uri="{BB962C8B-B14F-4D97-AF65-F5344CB8AC3E}">
        <p14:creationId xmlns:p14="http://schemas.microsoft.com/office/powerpoint/2010/main" val="1417522531"/>
      </p:ext>
    </p:extLst>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8225</TotalTime>
  <Words>2173</Words>
  <Application>Microsoft Macintosh PowerPoint</Application>
  <PresentationFormat>On-screen Show (16:9)</PresentationFormat>
  <Paragraphs>652</Paragraphs>
  <Slides>37</Slides>
  <Notes>37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Lato</vt:lpstr>
      <vt:lpstr>Montserrat</vt:lpstr>
      <vt:lpstr>Raleway</vt:lpstr>
      <vt:lpstr>Arial</vt:lpstr>
      <vt:lpstr>Focus</vt:lpstr>
      <vt:lpstr>Machine Learning</vt:lpstr>
      <vt:lpstr>Selling your idea</vt:lpstr>
      <vt:lpstr>Selling your idea</vt:lpstr>
      <vt:lpstr>Selling your idea</vt:lpstr>
      <vt:lpstr>Selling your idea</vt:lpstr>
      <vt:lpstr>Selling your idea</vt:lpstr>
      <vt:lpstr>Selling your idea</vt:lpstr>
      <vt:lpstr>Selling your idea</vt:lpstr>
      <vt:lpstr>Selling your idea</vt:lpstr>
      <vt:lpstr>Selling your idea</vt:lpstr>
      <vt:lpstr>Selling your idea</vt:lpstr>
      <vt:lpstr>Selling your idea</vt:lpstr>
      <vt:lpstr>Selling your idea</vt:lpstr>
      <vt:lpstr>PowerPoint Presentation</vt:lpstr>
      <vt:lpstr>PowerPoint Presentation</vt:lpstr>
      <vt:lpstr>PowerPoint Presentation</vt:lpstr>
      <vt:lpstr>PowerPoint Presentation</vt:lpstr>
      <vt:lpstr>How many languages do  you need to know to communicate with  the rest of the world?</vt:lpstr>
      <vt:lpstr>PowerPoint Presentation</vt:lpstr>
      <vt:lpstr>Selling your idea</vt:lpstr>
      <vt:lpstr>Just one! Your own. (With a little help from your smart phone)</vt:lpstr>
      <vt:lpstr>The Google Translate app can repeat anything you say in up to NINETY LANGUAGES from German and Japanese  to Czech and Zulu</vt:lpstr>
      <vt:lpstr>PowerPoint Presentation</vt:lpstr>
      <vt:lpstr>PowerPoint Presentation</vt:lpstr>
      <vt:lpstr>PowerPoint Presentation</vt:lpstr>
      <vt:lpstr>A translation barrier left Alberto feeling lonely and hurt Marco’s business.</vt:lpstr>
      <vt:lpstr>PowerPoint Presentation</vt:lpstr>
      <vt:lpstr>PowerPoint Presentation</vt:lpstr>
      <vt:lpstr>From outsider to star Alberto scored 30 goals in 21 games.  He is now being scouted by several professional clubs in the Premier League.  And he’s a favorite of the other boys on the team.  See a short video on Alberto’s story</vt:lpstr>
      <vt:lpstr>PowerPoint Presentation</vt:lpstr>
      <vt:lpstr>It’s no surprise Marcos uses Google Translate in his shop regularly. There are 23 officially recognized languages in the EU.</vt:lpstr>
      <vt:lpstr>More than 50 million Americans travelled abroad in 2015  THAT’S MORE THAN THE POPULATION OF  CALIFORNIA AND  TEXAS COMBINED</vt:lpstr>
      <vt:lpstr>PowerPoint Presentation</vt:lpstr>
      <vt:lpstr>Milestones</vt:lpstr>
      <vt:lpstr>What people are saying</vt:lpstr>
      <vt:lpstr>Know a 2nd language?  Make Google Translate  even better by joining  the community.</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cp:lastModifiedBy>Microsoft Office User</cp:lastModifiedBy>
  <cp:revision>93</cp:revision>
  <dcterms:modified xsi:type="dcterms:W3CDTF">2017-12-29T21:33:48Z</dcterms:modified>
</cp:coreProperties>
</file>